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.svg" ContentType="image/svg+xml"/>
  <Override PartName="/ppt/media/image10.svg" ContentType="image/svg+xml"/>
  <Override PartName="/ppt/media/image11.svg" ContentType="image/svg+xml"/>
  <Override PartName="/ppt/media/image12.svg" ContentType="image/svg+xml"/>
  <Override PartName="/ppt/media/image13.svg" ContentType="image/svg+xml"/>
  <Override PartName="/ppt/media/image14.svg" ContentType="image/svg+xml"/>
  <Override PartName="/ppt/media/image15.svg" ContentType="image/svg+xml"/>
  <Override PartName="/ppt/media/image16.svg" ContentType="image/svg+xml"/>
  <Override PartName="/ppt/media/image17.svg" ContentType="image/svg+xml"/>
  <Override PartName="/ppt/media/image18.svg" ContentType="image/svg+xml"/>
  <Override PartName="/ppt/media/image19.svg" ContentType="image/svg+xml"/>
  <Override PartName="/ppt/media/image2.svg" ContentType="image/svg+xml"/>
  <Override PartName="/ppt/media/image20.svg" ContentType="image/svg+xml"/>
  <Override PartName="/ppt/media/image21.svg" ContentType="image/svg+xml"/>
  <Override PartName="/ppt/media/image22.svg" ContentType="image/svg+xml"/>
  <Override PartName="/ppt/media/image23.svg" ContentType="image/svg+xml"/>
  <Override PartName="/ppt/media/image24.svg" ContentType="image/svg+xml"/>
  <Override PartName="/ppt/media/image25.svg" ContentType="image/svg+xml"/>
  <Override PartName="/ppt/media/image26.svg" ContentType="image/svg+xml"/>
  <Override PartName="/ppt/media/image27.svg" ContentType="image/svg+xml"/>
  <Override PartName="/ppt/media/image28.svg" ContentType="image/svg+xml"/>
  <Override PartName="/ppt/media/image29.svg" ContentType="image/svg+xml"/>
  <Override PartName="/ppt/media/image3.svg" ContentType="image/svg+xml"/>
  <Override PartName="/ppt/media/image30.svg" ContentType="image/svg+xml"/>
  <Override PartName="/ppt/media/image31.svg" ContentType="image/svg+xml"/>
  <Override PartName="/ppt/media/image32.svg" ContentType="image/svg+xml"/>
  <Override PartName="/ppt/media/image33.svg" ContentType="image/svg+xml"/>
  <Override PartName="/ppt/media/image34.svg" ContentType="image/svg+xml"/>
  <Override PartName="/ppt/media/image35.svg" ContentType="image/svg+xml"/>
  <Override PartName="/ppt/media/image36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1" r:id="rId7"/>
    <p:sldId id="266" r:id="rId8"/>
    <p:sldId id="262" r:id="rId9"/>
    <p:sldId id="263" r:id="rId10"/>
    <p:sldId id="267" r:id="rId11"/>
    <p:sldId id="268" r:id="rId12"/>
    <p:sldId id="271" r:id="rId13"/>
    <p:sldId id="275" r:id="rId14"/>
    <p:sldId id="276" r:id="rId15"/>
    <p:sldId id="277" r:id="rId16"/>
    <p:sldId id="272" r:id="rId17"/>
    <p:sldId id="273" r:id="rId18"/>
  </p:sldIdLst>
  <p:sldSz cx="18288000" cy="10287000"/>
  <p:notesSz cx="6858000" cy="9144000"/>
  <p:embeddedFontLst>
    <p:embeddedFont>
      <p:font typeface="Fira Sans Light" panose="020B0403050000020004"/>
      <p:regular r:id="rId22"/>
      <p:italic r:id="rId23"/>
    </p:embeddedFont>
    <p:embeddedFont>
      <p:font typeface="Fira Sans Medium Bold" panose="020B0603050000020004"/>
      <p:bold r:id="rId24"/>
    </p:embeddedFont>
    <p:embeddedFont>
      <p:font typeface="Fira Sans Light" panose="020B0403050000020004" pitchFamily="34" charset="0"/>
      <p:regular r:id="rId25"/>
      <p:italic r:id="rId26"/>
    </p:embeddedFont>
    <p:embeddedFont>
      <p:font typeface="Fira Sans Bold Bold" panose="020B0903050000020004"/>
      <p:bold r:id="rId27"/>
    </p:embeddedFont>
    <p:embeddedFont>
      <p:font typeface="Fira Sans Bold Bold" panose="020B0903050000020004" charset="0"/>
      <p:bold r:id="rId28"/>
    </p:embeddedFont>
    <p:embeddedFont>
      <p:font typeface="Fira Sans Medium" panose="020B0603050000020004"/>
      <p:regular r:id="rId29"/>
      <p:italic r:id="rId30"/>
    </p:embeddedFont>
    <p:embeddedFont>
      <p:font typeface="Calibri" panose="020F050202020403020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49" autoAdjust="0"/>
    <p:restoredTop sz="94622" autoAdjust="0"/>
  </p:normalViewPr>
  <p:slideViewPr>
    <p:cSldViewPr>
      <p:cViewPr varScale="1">
        <p:scale>
          <a:sx n="55" d="100"/>
          <a:sy n="55" d="100"/>
        </p:scale>
        <p:origin x="660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font" Target="fonts/font13.fntdata"/><Relationship Id="rId33" Type="http://schemas.openxmlformats.org/officeDocument/2006/relationships/font" Target="fonts/font12.fntdata"/><Relationship Id="rId32" Type="http://schemas.openxmlformats.org/officeDocument/2006/relationships/font" Target="fonts/font11.fntdata"/><Relationship Id="rId31" Type="http://schemas.openxmlformats.org/officeDocument/2006/relationships/font" Target="fonts/font10.fntdata"/><Relationship Id="rId30" Type="http://schemas.openxmlformats.org/officeDocument/2006/relationships/font" Target="fonts/font9.fntdata"/><Relationship Id="rId3" Type="http://schemas.openxmlformats.org/officeDocument/2006/relationships/slide" Target="slides/slide1.xml"/><Relationship Id="rId29" Type="http://schemas.openxmlformats.org/officeDocument/2006/relationships/font" Target="fonts/font8.fntdata"/><Relationship Id="rId28" Type="http://schemas.openxmlformats.org/officeDocument/2006/relationships/font" Target="fonts/font7.fntdata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svg"/><Relationship Id="rId3" Type="http://schemas.openxmlformats.org/officeDocument/2006/relationships/image" Target="../media/image2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sv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2.svg"/><Relationship Id="rId7" Type="http://schemas.openxmlformats.org/officeDocument/2006/relationships/image" Target="../media/image15.png"/><Relationship Id="rId6" Type="http://schemas.openxmlformats.org/officeDocument/2006/relationships/image" Target="../media/image11.svg"/><Relationship Id="rId5" Type="http://schemas.openxmlformats.org/officeDocument/2006/relationships/image" Target="../media/image14.png"/><Relationship Id="rId4" Type="http://schemas.openxmlformats.org/officeDocument/2006/relationships/image" Target="../media/image10.svg"/><Relationship Id="rId3" Type="http://schemas.openxmlformats.org/officeDocument/2006/relationships/image" Target="../media/image13.png"/><Relationship Id="rId2" Type="http://schemas.openxmlformats.org/officeDocument/2006/relationships/image" Target="../media/image4.sv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svg"/><Relationship Id="rId3" Type="http://schemas.openxmlformats.org/officeDocument/2006/relationships/image" Target="../media/image2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image" Target="../media/image15.svg"/><Relationship Id="rId7" Type="http://schemas.openxmlformats.org/officeDocument/2006/relationships/image" Target="../media/image26.png"/><Relationship Id="rId61" Type="http://schemas.openxmlformats.org/officeDocument/2006/relationships/slideLayout" Target="../slideLayouts/slideLayout7.xml"/><Relationship Id="rId60" Type="http://schemas.openxmlformats.org/officeDocument/2006/relationships/image" Target="../media/image36.svg"/><Relationship Id="rId6" Type="http://schemas.openxmlformats.org/officeDocument/2006/relationships/image" Target="../media/image5.svg"/><Relationship Id="rId59" Type="http://schemas.openxmlformats.org/officeDocument/2006/relationships/image" Target="../media/image47.png"/><Relationship Id="rId58" Type="http://schemas.openxmlformats.org/officeDocument/2006/relationships/image" Target="../media/image35.svg"/><Relationship Id="rId57" Type="http://schemas.openxmlformats.org/officeDocument/2006/relationships/image" Target="../media/image46.png"/><Relationship Id="rId56" Type="http://schemas.openxmlformats.org/officeDocument/2006/relationships/image" Target="../media/image34.svg"/><Relationship Id="rId55" Type="http://schemas.openxmlformats.org/officeDocument/2006/relationships/image" Target="../media/image45.png"/><Relationship Id="rId54" Type="http://schemas.openxmlformats.org/officeDocument/2006/relationships/image" Target="../media/image33.svg"/><Relationship Id="rId53" Type="http://schemas.openxmlformats.org/officeDocument/2006/relationships/image" Target="../media/image44.png"/><Relationship Id="rId52" Type="http://schemas.openxmlformats.org/officeDocument/2006/relationships/image" Target="../media/image32.svg"/><Relationship Id="rId51" Type="http://schemas.openxmlformats.org/officeDocument/2006/relationships/image" Target="../media/image43.png"/><Relationship Id="rId50" Type="http://schemas.openxmlformats.org/officeDocument/2006/relationships/image" Target="../media/image31.svg"/><Relationship Id="rId5" Type="http://schemas.openxmlformats.org/officeDocument/2006/relationships/image" Target="../media/image5.png"/><Relationship Id="rId49" Type="http://schemas.openxmlformats.org/officeDocument/2006/relationships/image" Target="../media/image42.png"/><Relationship Id="rId48" Type="http://schemas.openxmlformats.org/officeDocument/2006/relationships/image" Target="../media/image30.svg"/><Relationship Id="rId47" Type="http://schemas.openxmlformats.org/officeDocument/2006/relationships/image" Target="../media/image41.png"/><Relationship Id="rId46" Type="http://schemas.openxmlformats.org/officeDocument/2006/relationships/image" Target="../media/image29.svg"/><Relationship Id="rId45" Type="http://schemas.openxmlformats.org/officeDocument/2006/relationships/image" Target="../media/image40.png"/><Relationship Id="rId44" Type="http://schemas.openxmlformats.org/officeDocument/2006/relationships/image" Target="../media/image28.svg"/><Relationship Id="rId43" Type="http://schemas.openxmlformats.org/officeDocument/2006/relationships/image" Target="../media/image39.png"/><Relationship Id="rId42" Type="http://schemas.openxmlformats.org/officeDocument/2006/relationships/image" Target="../media/image12.svg"/><Relationship Id="rId41" Type="http://schemas.openxmlformats.org/officeDocument/2006/relationships/image" Target="../media/image15.png"/><Relationship Id="rId40" Type="http://schemas.openxmlformats.org/officeDocument/2006/relationships/image" Target="../media/image27.svg"/><Relationship Id="rId4" Type="http://schemas.openxmlformats.org/officeDocument/2006/relationships/image" Target="../media/image14.svg"/><Relationship Id="rId39" Type="http://schemas.openxmlformats.org/officeDocument/2006/relationships/image" Target="../media/image38.png"/><Relationship Id="rId38" Type="http://schemas.openxmlformats.org/officeDocument/2006/relationships/image" Target="../media/image26.svg"/><Relationship Id="rId37" Type="http://schemas.openxmlformats.org/officeDocument/2006/relationships/image" Target="../media/image37.png"/><Relationship Id="rId36" Type="http://schemas.openxmlformats.org/officeDocument/2006/relationships/image" Target="../media/image25.svg"/><Relationship Id="rId35" Type="http://schemas.openxmlformats.org/officeDocument/2006/relationships/image" Target="../media/image36.png"/><Relationship Id="rId34" Type="http://schemas.openxmlformats.org/officeDocument/2006/relationships/image" Target="../media/image24.svg"/><Relationship Id="rId33" Type="http://schemas.openxmlformats.org/officeDocument/2006/relationships/image" Target="../media/image35.png"/><Relationship Id="rId32" Type="http://schemas.openxmlformats.org/officeDocument/2006/relationships/image" Target="../media/image7.svg"/><Relationship Id="rId31" Type="http://schemas.openxmlformats.org/officeDocument/2006/relationships/image" Target="../media/image7.png"/><Relationship Id="rId30" Type="http://schemas.openxmlformats.org/officeDocument/2006/relationships/image" Target="../media/image23.svg"/><Relationship Id="rId3" Type="http://schemas.openxmlformats.org/officeDocument/2006/relationships/image" Target="../media/image25.png"/><Relationship Id="rId29" Type="http://schemas.openxmlformats.org/officeDocument/2006/relationships/image" Target="../media/image34.png"/><Relationship Id="rId28" Type="http://schemas.openxmlformats.org/officeDocument/2006/relationships/image" Target="../media/image22.svg"/><Relationship Id="rId27" Type="http://schemas.openxmlformats.org/officeDocument/2006/relationships/image" Target="../media/image33.png"/><Relationship Id="rId26" Type="http://schemas.openxmlformats.org/officeDocument/2006/relationships/image" Target="../media/image21.svg"/><Relationship Id="rId25" Type="http://schemas.openxmlformats.org/officeDocument/2006/relationships/image" Target="../media/image32.png"/><Relationship Id="rId24" Type="http://schemas.openxmlformats.org/officeDocument/2006/relationships/image" Target="../media/image11.svg"/><Relationship Id="rId23" Type="http://schemas.openxmlformats.org/officeDocument/2006/relationships/image" Target="../media/image14.png"/><Relationship Id="rId22" Type="http://schemas.openxmlformats.org/officeDocument/2006/relationships/image" Target="../media/image20.svg"/><Relationship Id="rId21" Type="http://schemas.openxmlformats.org/officeDocument/2006/relationships/image" Target="../media/image31.png"/><Relationship Id="rId20" Type="http://schemas.openxmlformats.org/officeDocument/2006/relationships/image" Target="../media/image19.svg"/><Relationship Id="rId2" Type="http://schemas.openxmlformats.org/officeDocument/2006/relationships/image" Target="../media/image13.svg"/><Relationship Id="rId19" Type="http://schemas.openxmlformats.org/officeDocument/2006/relationships/image" Target="../media/image30.png"/><Relationship Id="rId18" Type="http://schemas.openxmlformats.org/officeDocument/2006/relationships/image" Target="../media/image6.svg"/><Relationship Id="rId17" Type="http://schemas.openxmlformats.org/officeDocument/2006/relationships/image" Target="../media/image6.png"/><Relationship Id="rId16" Type="http://schemas.openxmlformats.org/officeDocument/2006/relationships/image" Target="../media/image18.svg"/><Relationship Id="rId15" Type="http://schemas.openxmlformats.org/officeDocument/2006/relationships/image" Target="../media/image29.png"/><Relationship Id="rId14" Type="http://schemas.openxmlformats.org/officeDocument/2006/relationships/image" Target="../media/image10.svg"/><Relationship Id="rId13" Type="http://schemas.openxmlformats.org/officeDocument/2006/relationships/image" Target="../media/image13.png"/><Relationship Id="rId12" Type="http://schemas.openxmlformats.org/officeDocument/2006/relationships/image" Target="../media/image17.svg"/><Relationship Id="rId11" Type="http://schemas.openxmlformats.org/officeDocument/2006/relationships/image" Target="../media/image28.png"/><Relationship Id="rId10" Type="http://schemas.openxmlformats.org/officeDocument/2006/relationships/image" Target="../media/image16.svg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svg"/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7.sv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svg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sv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sv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sv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sv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6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59306" y="1028700"/>
            <a:ext cx="9737102" cy="9547574"/>
            <a:chOff x="0" y="0"/>
            <a:chExt cx="12982803" cy="1273009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t="34026"/>
            <a:stretch>
              <a:fillRect/>
            </a:stretch>
          </p:blipFill>
          <p:spPr>
            <a:xfrm>
              <a:off x="0" y="6357796"/>
              <a:ext cx="11160540" cy="6372302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t="34026"/>
            <a:stretch>
              <a:fillRect/>
            </a:stretch>
          </p:blipFill>
          <p:spPr>
            <a:xfrm>
              <a:off x="1822263" y="0"/>
              <a:ext cx="11160540" cy="6372302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295786" y="5406689"/>
            <a:ext cx="92964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4400" spc="15" dirty="0">
                <a:solidFill>
                  <a:srgbClr val="FFFFFF"/>
                </a:solidFill>
                <a:latin typeface="Fira Sans Light" panose="020B0403050000020004"/>
              </a:rPr>
              <a:t>Your Project Management Solution! </a:t>
            </a:r>
            <a:endParaRPr lang="en-US" sz="4400" spc="15" dirty="0">
              <a:solidFill>
                <a:srgbClr val="FFFFFF"/>
              </a:solidFill>
              <a:latin typeface="Fira Sans Light" panose="020B0403050000020004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295786" y="2806526"/>
            <a:ext cx="7242768" cy="1997045"/>
            <a:chOff x="0" y="0"/>
            <a:chExt cx="9657024" cy="266272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95250"/>
              <a:ext cx="9657024" cy="192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000"/>
                </a:lnSpc>
              </a:pPr>
              <a:r>
                <a:rPr lang="en-US" sz="10000" dirty="0" err="1">
                  <a:solidFill>
                    <a:srgbClr val="FFFFFF"/>
                  </a:solidFill>
                  <a:latin typeface="Fira Sans Medium Bold" panose="020B0603050000020004"/>
                </a:rPr>
                <a:t>TaskUp</a:t>
              </a:r>
              <a:endParaRPr lang="en-US" sz="10000" dirty="0">
                <a:solidFill>
                  <a:srgbClr val="FFFFFF"/>
                </a:solidFill>
                <a:latin typeface="Fira Sans Medium Bold" panose="020B0603050000020004"/>
              </a:endParaRPr>
            </a:p>
          </p:txBody>
        </p:sp>
        <p:sp>
          <p:nvSpPr>
            <p:cNvPr id="11" name="AutoShape 11"/>
            <p:cNvSpPr/>
            <p:nvPr/>
          </p:nvSpPr>
          <p:spPr>
            <a:xfrm>
              <a:off x="0" y="2624627"/>
              <a:ext cx="9657024" cy="0"/>
            </a:xfrm>
            <a:prstGeom prst="line">
              <a:avLst/>
            </a:prstGeom>
            <a:ln w="38100" cap="rnd">
              <a:solidFill>
                <a:srgbClr val="86C7ED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>
            <a:off x="1295786" y="1258908"/>
            <a:ext cx="1098500" cy="62720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447800" y="1843802"/>
            <a:ext cx="5871537" cy="2525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800"/>
              </a:lnSpc>
              <a:spcBef>
                <a:spcPct val="0"/>
              </a:spcBef>
            </a:pPr>
            <a:r>
              <a:rPr lang="en-US" sz="9600" spc="-139" dirty="0">
                <a:solidFill>
                  <a:srgbClr val="1836B2"/>
                </a:solidFill>
                <a:latin typeface="Fira Sans Medium" panose="020B0603050000020004"/>
              </a:rPr>
              <a:t>Target</a:t>
            </a:r>
            <a:endParaRPr lang="en-US" sz="9600" spc="-139" dirty="0">
              <a:solidFill>
                <a:srgbClr val="1836B2"/>
              </a:solidFill>
              <a:latin typeface="Fira Sans Medium" panose="020B0603050000020004"/>
            </a:endParaRPr>
          </a:p>
          <a:p>
            <a:pPr>
              <a:lnSpc>
                <a:spcPts val="9800"/>
              </a:lnSpc>
              <a:spcBef>
                <a:spcPct val="0"/>
              </a:spcBef>
            </a:pPr>
            <a:r>
              <a:rPr lang="en-US" sz="9600" spc="-139" dirty="0">
                <a:solidFill>
                  <a:srgbClr val="1836B2"/>
                </a:solidFill>
                <a:latin typeface="Fira Sans Medium" panose="020B0603050000020004"/>
              </a:rPr>
              <a:t>Market</a:t>
            </a:r>
            <a:endParaRPr lang="en-US" sz="9600" spc="-139" dirty="0">
              <a:solidFill>
                <a:srgbClr val="1836B2"/>
              </a:solidFill>
              <a:latin typeface="Fira Sans Medium" panose="020B0603050000020004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9997409" y="2230547"/>
            <a:ext cx="6626280" cy="1248116"/>
            <a:chOff x="-2" y="870405"/>
            <a:chExt cx="8835040" cy="1664153"/>
          </a:xfrm>
        </p:grpSpPr>
        <p:sp>
          <p:nvSpPr>
            <p:cNvPr id="10" name="TextBox 10"/>
            <p:cNvSpPr txBox="1"/>
            <p:nvPr/>
          </p:nvSpPr>
          <p:spPr>
            <a:xfrm>
              <a:off x="-1" y="1778455"/>
              <a:ext cx="8835039" cy="756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4800" spc="15" dirty="0">
                  <a:solidFill>
                    <a:srgbClr val="000000"/>
                  </a:solidFill>
                  <a:latin typeface="Fira Sans Light" panose="020B0403050000020004"/>
                </a:rPr>
                <a:t>Freelance Developers</a:t>
              </a:r>
              <a:r>
                <a:rPr lang="en-US" sz="3000" spc="15" dirty="0">
                  <a:solidFill>
                    <a:srgbClr val="000000"/>
                  </a:solidFill>
                  <a:latin typeface="Fira Sans Light" panose="020B0403050000020004"/>
                </a:rPr>
                <a:t>.</a:t>
              </a:r>
              <a:endParaRPr lang="en-US" sz="3000" spc="15" dirty="0">
                <a:solidFill>
                  <a:srgbClr val="000000"/>
                </a:solidFill>
                <a:latin typeface="Fira Sans Light" panose="020B0403050000020004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-2" y="870405"/>
              <a:ext cx="8835039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 panose="020B0903050000020004"/>
                </a:rPr>
                <a:t>1.</a:t>
              </a:r>
              <a:endParaRPr lang="en-US" sz="3500" spc="105" dirty="0">
                <a:solidFill>
                  <a:srgbClr val="1836B2"/>
                </a:solidFill>
                <a:latin typeface="Fira Sans Bold Bold" panose="020B0903050000020004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97411" y="4279106"/>
            <a:ext cx="6626279" cy="1248116"/>
            <a:chOff x="0" y="-9525"/>
            <a:chExt cx="8835039" cy="166415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898525"/>
              <a:ext cx="8835039" cy="7561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4800" spc="15" dirty="0">
                  <a:solidFill>
                    <a:srgbClr val="000000"/>
                  </a:solidFill>
                  <a:latin typeface="Fira Sans Light" panose="020B0403050000020004"/>
                </a:rPr>
                <a:t>Project Managers</a:t>
              </a:r>
              <a:r>
                <a:rPr lang="en-US" sz="3000" spc="15" dirty="0">
                  <a:solidFill>
                    <a:srgbClr val="000000"/>
                  </a:solidFill>
                  <a:latin typeface="Fira Sans Light" panose="020B0403050000020004"/>
                </a:rPr>
                <a:t>.</a:t>
              </a:r>
              <a:endParaRPr lang="en-US" sz="3000" spc="15" dirty="0">
                <a:solidFill>
                  <a:srgbClr val="000000"/>
                </a:solidFill>
                <a:latin typeface="Fira Sans Light" panose="020B0403050000020004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8835039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 panose="020B0903050000020004"/>
                </a:rPr>
                <a:t>2.</a:t>
              </a:r>
              <a:endParaRPr lang="en-US" sz="3500" spc="105" dirty="0">
                <a:solidFill>
                  <a:srgbClr val="1836B2"/>
                </a:solidFill>
                <a:latin typeface="Fira Sans Bold Bold" panose="020B0903050000020004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997408" y="6267794"/>
            <a:ext cx="6626280" cy="1248116"/>
            <a:chOff x="-4" y="-969283"/>
            <a:chExt cx="8835040" cy="1664154"/>
          </a:xfrm>
        </p:grpSpPr>
        <p:sp>
          <p:nvSpPr>
            <p:cNvPr id="16" name="TextBox 16"/>
            <p:cNvSpPr txBox="1"/>
            <p:nvPr/>
          </p:nvSpPr>
          <p:spPr>
            <a:xfrm>
              <a:off x="-4" y="-61233"/>
              <a:ext cx="8835039" cy="7561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4800" spc="15" dirty="0">
                  <a:solidFill>
                    <a:srgbClr val="000000"/>
                  </a:solidFill>
                  <a:latin typeface="Fira Sans Light" panose="020B0403050000020004"/>
                </a:rPr>
                <a:t>Designers and artisans</a:t>
              </a:r>
              <a:r>
                <a:rPr lang="en-US" sz="3000" spc="15" dirty="0">
                  <a:solidFill>
                    <a:srgbClr val="000000"/>
                  </a:solidFill>
                  <a:latin typeface="Fira Sans Light" panose="020B0403050000020004"/>
                </a:rPr>
                <a:t>.</a:t>
              </a:r>
              <a:endParaRPr lang="en-US" sz="3000" spc="15" dirty="0">
                <a:solidFill>
                  <a:srgbClr val="000000"/>
                </a:solidFill>
                <a:latin typeface="Fira Sans Light" panose="020B0403050000020004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-3" y="-969283"/>
              <a:ext cx="8835039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 panose="020B0903050000020004"/>
                </a:rPr>
                <a:t>3.</a:t>
              </a:r>
              <a:endParaRPr lang="en-US" sz="3500" spc="105" dirty="0">
                <a:solidFill>
                  <a:srgbClr val="1836B2"/>
                </a:solidFill>
                <a:latin typeface="Fira Sans Bold Bold" panose="020B0903050000020004"/>
              </a:endParaRPr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t="34026"/>
          <a:stretch>
            <a:fillRect/>
          </a:stretch>
        </p:blipFill>
        <p:spPr>
          <a:xfrm flipH="1">
            <a:off x="-2057400" y="6776100"/>
            <a:ext cx="8370405" cy="477922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37929" y="3556583"/>
            <a:ext cx="6881239" cy="2578315"/>
            <a:chOff x="0" y="-133350"/>
            <a:chExt cx="9174985" cy="3437754"/>
          </a:xfrm>
        </p:grpSpPr>
        <p:sp>
          <p:nvSpPr>
            <p:cNvPr id="3" name="TextBox 3"/>
            <p:cNvSpPr txBox="1"/>
            <p:nvPr/>
          </p:nvSpPr>
          <p:spPr>
            <a:xfrm>
              <a:off x="0" y="-133350"/>
              <a:ext cx="9174985" cy="1547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800"/>
                </a:lnSpc>
                <a:spcBef>
                  <a:spcPct val="0"/>
                </a:spcBef>
              </a:pPr>
              <a:r>
                <a:rPr lang="en-US" sz="7000" spc="-139">
                  <a:solidFill>
                    <a:srgbClr val="1836B2"/>
                  </a:solidFill>
                  <a:latin typeface="Fira Sans Medium" panose="020B0603050000020004"/>
                </a:rPr>
                <a:t>Future Roadmap</a:t>
              </a:r>
              <a:endParaRPr lang="en-US" sz="7000" spc="-139">
                <a:solidFill>
                  <a:srgbClr val="1836B2"/>
                </a:solidFill>
                <a:latin typeface="Fira Sans Medium" panose="020B0603050000020004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66404"/>
              <a:ext cx="9174985" cy="1438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4000" b="1" spc="15" dirty="0">
                  <a:solidFill>
                    <a:srgbClr val="000000"/>
                  </a:solidFill>
                  <a:latin typeface="Fira Sans Light" panose="020B0403050000020004"/>
                </a:rPr>
                <a:t>What we intend to do going forward</a:t>
              </a:r>
              <a:r>
                <a:rPr lang="en-US" sz="3000" spc="15" dirty="0">
                  <a:solidFill>
                    <a:srgbClr val="000000"/>
                  </a:solidFill>
                  <a:latin typeface="Fira Sans Light" panose="020B0403050000020004"/>
                </a:rPr>
                <a:t>.</a:t>
              </a:r>
              <a:endParaRPr lang="en-US" sz="3000" spc="15" dirty="0">
                <a:solidFill>
                  <a:srgbClr val="000000"/>
                </a:solidFill>
                <a:latin typeface="Fira Sans Light" panose="020B0403050000020004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698283" y="1381665"/>
            <a:ext cx="5251788" cy="1926763"/>
            <a:chOff x="0" y="-9525"/>
            <a:chExt cx="7002383" cy="2569016"/>
          </a:xfrm>
        </p:grpSpPr>
        <p:sp>
          <p:nvSpPr>
            <p:cNvPr id="6" name="TextBox 6"/>
            <p:cNvSpPr txBox="1"/>
            <p:nvPr/>
          </p:nvSpPr>
          <p:spPr>
            <a:xfrm>
              <a:off x="0" y="786869"/>
              <a:ext cx="7002383" cy="17726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  <a:spcBef>
                  <a:spcPct val="0"/>
                </a:spcBef>
              </a:pPr>
              <a:r>
                <a:rPr lang="en-US" sz="2800" dirty="0">
                  <a:latin typeface="Fira Sans Light" panose="020B0403050000020004" pitchFamily="34" charset="0"/>
                </a:rPr>
                <a:t>Chat feature attached to various tasks for structured and ease of communication.</a:t>
              </a:r>
              <a:endParaRPr lang="en-US" sz="2800" dirty="0">
                <a:latin typeface="Fira Sans Light" panose="020B0403050000020004" pitchFamily="34" charset="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9083" y="-9525"/>
              <a:ext cx="4523406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endParaRPr lang="en-US" sz="3500" u="none" spc="105" dirty="0">
                <a:solidFill>
                  <a:srgbClr val="1836B2"/>
                </a:solidFill>
                <a:latin typeface="Fira Sans Bold Bold" panose="020B0903050000020004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712595" y="3692426"/>
            <a:ext cx="5356201" cy="1926764"/>
            <a:chOff x="-444011" y="-9525"/>
            <a:chExt cx="7141601" cy="2569018"/>
          </a:xfrm>
        </p:grpSpPr>
        <p:sp>
          <p:nvSpPr>
            <p:cNvPr id="9" name="TextBox 9"/>
            <p:cNvSpPr txBox="1"/>
            <p:nvPr/>
          </p:nvSpPr>
          <p:spPr>
            <a:xfrm>
              <a:off x="-444011" y="786871"/>
              <a:ext cx="7141601" cy="17726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500"/>
                </a:lnSpc>
                <a:spcBef>
                  <a:spcPct val="0"/>
                </a:spcBef>
              </a:pPr>
              <a:r>
                <a:rPr lang="en-US" sz="2800" dirty="0">
                  <a:latin typeface="Fira Sans Light" panose="020B0403050000020004" pitchFamily="34" charset="0"/>
                </a:rPr>
                <a:t>Report system that summarizes activities of contributors of a project and the project at large</a:t>
              </a:r>
              <a:endParaRPr lang="en-US" sz="2800" spc="12" dirty="0">
                <a:solidFill>
                  <a:srgbClr val="000000"/>
                </a:solidFill>
                <a:latin typeface="Fira Sans Light" panose="020B0403050000020004" pitchFamily="34" charset="0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444011" y="-9525"/>
              <a:ext cx="4523406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endParaRPr lang="en-US" sz="3500" u="none" spc="105" dirty="0">
                <a:solidFill>
                  <a:srgbClr val="1836B2"/>
                </a:solidFill>
                <a:latin typeface="Fira Sans Bold Bold" panose="020B0903050000020004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698283" y="5994700"/>
            <a:ext cx="5251785" cy="2375603"/>
            <a:chOff x="0" y="-9525"/>
            <a:chExt cx="4542489" cy="3167469"/>
          </a:xfrm>
        </p:grpSpPr>
        <p:sp>
          <p:nvSpPr>
            <p:cNvPr id="12" name="TextBox 12"/>
            <p:cNvSpPr txBox="1"/>
            <p:nvPr/>
          </p:nvSpPr>
          <p:spPr>
            <a:xfrm>
              <a:off x="0" y="786869"/>
              <a:ext cx="4542489" cy="2371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500"/>
                </a:lnSpc>
                <a:spcBef>
                  <a:spcPct val="0"/>
                </a:spcBef>
              </a:pPr>
              <a:r>
                <a:rPr lang="en-US" sz="2800" dirty="0">
                  <a:latin typeface="Fira Sans Light" panose="020B0403050000020004" pitchFamily="34" charset="0"/>
                </a:rPr>
                <a:t>Alert system for tasks and projects to tell contributors and managers when deadlines are approaching</a:t>
              </a:r>
              <a:endParaRPr lang="en-US" sz="2800" spc="12" dirty="0">
                <a:solidFill>
                  <a:srgbClr val="000000"/>
                </a:solidFill>
                <a:latin typeface="Fira Sans Light" panose="020B0403050000020004" pitchFamily="34" charset="0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9083" y="-9525"/>
              <a:ext cx="4523406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endParaRPr lang="en-US" sz="3500" u="none" spc="105" dirty="0">
                <a:solidFill>
                  <a:srgbClr val="1836B2"/>
                </a:solidFill>
                <a:latin typeface="Fira Sans Bold Bold" panose="020B0903050000020004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t="34026"/>
          <a:stretch>
            <a:fillRect/>
          </a:stretch>
        </p:blipFill>
        <p:spPr>
          <a:xfrm>
            <a:off x="1337929" y="1028700"/>
            <a:ext cx="1098500" cy="627207"/>
          </a:xfrm>
          <a:prstGeom prst="rect">
            <a:avLst/>
          </a:prstGeom>
        </p:spPr>
      </p:pic>
      <p:pic>
        <p:nvPicPr>
          <p:cNvPr id="3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743728" y="2014321"/>
            <a:ext cx="674541" cy="674541"/>
          </a:xfrm>
          <a:prstGeom prst="rect">
            <a:avLst/>
          </a:prstGeom>
        </p:spPr>
      </p:pic>
      <p:pic>
        <p:nvPicPr>
          <p:cNvPr id="32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743863" y="4488425"/>
            <a:ext cx="689811" cy="780651"/>
          </a:xfrm>
          <a:prstGeom prst="rect">
            <a:avLst/>
          </a:prstGeom>
        </p:spPr>
      </p:pic>
      <p:pic>
        <p:nvPicPr>
          <p:cNvPr id="33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743728" y="6618846"/>
            <a:ext cx="689946" cy="76660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484456" y="7525482"/>
            <a:ext cx="4556044" cy="1044606"/>
            <a:chOff x="-766119" y="-43904"/>
            <a:chExt cx="6074724" cy="1392808"/>
          </a:xfrm>
        </p:grpSpPr>
        <p:sp>
          <p:nvSpPr>
            <p:cNvPr id="5" name="TextBox 5"/>
            <p:cNvSpPr txBox="1"/>
            <p:nvPr/>
          </p:nvSpPr>
          <p:spPr>
            <a:xfrm>
              <a:off x="0" y="786869"/>
              <a:ext cx="4542489" cy="562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r>
                <a:rPr lang="en-US" sz="2500" spc="12" dirty="0">
                  <a:solidFill>
                    <a:srgbClr val="000000"/>
                  </a:solidFill>
                  <a:latin typeface="Fira Sans Light" panose="020B0403050000020004"/>
                </a:rPr>
                <a:t>Project Manager</a:t>
              </a:r>
              <a:endParaRPr lang="en-US" sz="2500" u="none" spc="12" dirty="0">
                <a:solidFill>
                  <a:srgbClr val="000000"/>
                </a:solidFill>
                <a:latin typeface="Fira Sans Light" panose="020B0403050000020004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766119" y="-43904"/>
              <a:ext cx="6074724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 panose="020B0903050000020004"/>
                </a:rPr>
                <a:t>Joseph </a:t>
              </a:r>
              <a:r>
                <a:rPr lang="en-US" sz="3500" spc="105" dirty="0" err="1">
                  <a:solidFill>
                    <a:srgbClr val="1836B2"/>
                  </a:solidFill>
                  <a:latin typeface="Fira Sans Bold Bold" panose="020B0903050000020004"/>
                </a:rPr>
                <a:t>Oti</a:t>
              </a:r>
              <a:r>
                <a:rPr lang="en-US" sz="3500" spc="105" dirty="0">
                  <a:solidFill>
                    <a:srgbClr val="1836B2"/>
                  </a:solidFill>
                  <a:latin typeface="Fira Sans Bold Bold" panose="020B0903050000020004"/>
                </a:rPr>
                <a:t> Boateng</a:t>
              </a:r>
              <a:endParaRPr lang="en-US" sz="3500" u="none" spc="105" dirty="0">
                <a:solidFill>
                  <a:srgbClr val="1836B2"/>
                </a:solidFill>
                <a:latin typeface="Fira Sans Bold Bold" panose="020B0903050000020004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440566" y="7495208"/>
            <a:ext cx="3406867" cy="1045606"/>
            <a:chOff x="0" y="-9525"/>
            <a:chExt cx="4542489" cy="1394141"/>
          </a:xfrm>
        </p:grpSpPr>
        <p:sp>
          <p:nvSpPr>
            <p:cNvPr id="8" name="TextBox 8"/>
            <p:cNvSpPr txBox="1"/>
            <p:nvPr/>
          </p:nvSpPr>
          <p:spPr>
            <a:xfrm>
              <a:off x="0" y="786869"/>
              <a:ext cx="4542489" cy="5977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r>
                <a:rPr lang="en-US" sz="2500" u="none" spc="12">
                  <a:solidFill>
                    <a:srgbClr val="000000"/>
                  </a:solidFill>
                  <a:latin typeface="Fira Sans Light" panose="020B0403050000020004"/>
                </a:rPr>
                <a:t>Back End Member</a:t>
              </a:r>
              <a:endParaRPr lang="en-US" sz="2500" u="none" spc="12">
                <a:solidFill>
                  <a:srgbClr val="000000"/>
                </a:solidFill>
                <a:latin typeface="Fira Sans Light" panose="020B0403050000020004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083" y="-9525"/>
              <a:ext cx="4523406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 panose="020B0903050000020004"/>
                </a:rPr>
                <a:t>Elton </a:t>
              </a:r>
              <a:r>
                <a:rPr lang="en-US" sz="3500" spc="105" dirty="0" err="1">
                  <a:solidFill>
                    <a:srgbClr val="1836B2"/>
                  </a:solidFill>
                  <a:latin typeface="Fira Sans Bold Bold" panose="020B0903050000020004"/>
                </a:rPr>
                <a:t>Gyabeng</a:t>
              </a:r>
              <a:endParaRPr lang="en-US" sz="3500" u="none" spc="105" dirty="0">
                <a:solidFill>
                  <a:srgbClr val="1836B2"/>
                </a:solidFill>
                <a:latin typeface="Fira Sans Bold Bold" panose="020B0903050000020004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174427" y="7526434"/>
            <a:ext cx="5070601" cy="1070438"/>
            <a:chOff x="-863548" y="-42634"/>
            <a:chExt cx="6760800" cy="142725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786869"/>
              <a:ext cx="4542489" cy="5977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r>
                <a:rPr lang="en-US" sz="2500" u="none" spc="12">
                  <a:solidFill>
                    <a:srgbClr val="000000"/>
                  </a:solidFill>
                  <a:latin typeface="Fira Sans Light" panose="020B0403050000020004"/>
                </a:rPr>
                <a:t>Full Stack Dev</a:t>
              </a:r>
              <a:endParaRPr lang="en-US" sz="2500" u="none" spc="12">
                <a:solidFill>
                  <a:srgbClr val="000000"/>
                </a:solidFill>
                <a:latin typeface="Fira Sans Light" panose="020B0403050000020004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863548" y="-42634"/>
              <a:ext cx="6760800" cy="7181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 panose="020B0903050000020004"/>
                </a:rPr>
                <a:t>Nana Kwame A. Nyarko</a:t>
              </a:r>
              <a:endParaRPr lang="en-US" sz="3500" u="none" spc="105" dirty="0">
                <a:solidFill>
                  <a:srgbClr val="1836B2"/>
                </a:solidFill>
                <a:latin typeface="Fira Sans Bold Bold" panose="020B0903050000020004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3578272" y="1013911"/>
            <a:ext cx="11131456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  <a:spcBef>
                <a:spcPct val="0"/>
              </a:spcBef>
            </a:pPr>
            <a:r>
              <a:rPr lang="en-US" sz="7000" spc="-139">
                <a:solidFill>
                  <a:srgbClr val="1836B2"/>
                </a:solidFill>
                <a:latin typeface="Fira Sans Medium" panose="020B0603050000020004"/>
              </a:rPr>
              <a:t>Meet our Team</a:t>
            </a:r>
            <a:endParaRPr lang="en-US" sz="7000" spc="-139">
              <a:solidFill>
                <a:srgbClr val="1836B2"/>
              </a:solidFill>
              <a:latin typeface="Fira Sans Medium" panose="020B0603050000020004"/>
            </a:endParaRPr>
          </a:p>
        </p:txBody>
      </p:sp>
      <p:pic>
        <p:nvPicPr>
          <p:cNvPr id="20" name="Picture 19" descr="ot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1955" y="3201035"/>
            <a:ext cx="4159885" cy="4199890"/>
          </a:xfrm>
          <a:prstGeom prst="round2DiagRect">
            <a:avLst/>
          </a:prstGeom>
        </p:spPr>
      </p:pic>
      <p:pic>
        <p:nvPicPr>
          <p:cNvPr id="21" name="Picture 20" descr="elt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315" y="3150870"/>
            <a:ext cx="4137660" cy="4191000"/>
          </a:xfrm>
          <a:prstGeom prst="round2DiagRect">
            <a:avLst/>
          </a:prstGeom>
        </p:spPr>
      </p:pic>
      <p:pic>
        <p:nvPicPr>
          <p:cNvPr id="22" name="Picture 21" descr="mka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1245" y="3150235"/>
            <a:ext cx="4455795" cy="3989070"/>
          </a:xfrm>
          <a:prstGeom prst="round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484456" y="7525482"/>
            <a:ext cx="4556044" cy="1071390"/>
            <a:chOff x="-766119" y="-43904"/>
            <a:chExt cx="6074724" cy="1428520"/>
          </a:xfrm>
        </p:grpSpPr>
        <p:sp>
          <p:nvSpPr>
            <p:cNvPr id="5" name="TextBox 5"/>
            <p:cNvSpPr txBox="1"/>
            <p:nvPr/>
          </p:nvSpPr>
          <p:spPr>
            <a:xfrm>
              <a:off x="0" y="786869"/>
              <a:ext cx="4542489" cy="5977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r>
                <a:rPr lang="en-US" sz="2500" u="none" spc="12" dirty="0">
                  <a:solidFill>
                    <a:srgbClr val="000000"/>
                  </a:solidFill>
                  <a:latin typeface="Fira Sans Light" panose="020B0403050000020004"/>
                </a:rPr>
                <a:t>Back End Member</a:t>
              </a:r>
              <a:endParaRPr lang="en-US" sz="2500" u="none" spc="12" dirty="0">
                <a:solidFill>
                  <a:srgbClr val="000000"/>
                </a:solidFill>
                <a:latin typeface="Fira Sans Light" panose="020B0403050000020004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766119" y="-43904"/>
              <a:ext cx="6074724" cy="7179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 spc="105" dirty="0">
                  <a:solidFill>
                    <a:srgbClr val="1836B2"/>
                  </a:solidFill>
                  <a:latin typeface="Fira Sans Bold Bold" panose="020B0903050000020004"/>
                </a:rPr>
                <a:t>Asiedu Amos</a:t>
              </a:r>
              <a:endParaRPr lang="en-US" sz="3500" u="none" spc="105" dirty="0">
                <a:solidFill>
                  <a:srgbClr val="1836B2"/>
                </a:solidFill>
                <a:latin typeface="Fira Sans Bold Bold" panose="020B0903050000020004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440566" y="7495208"/>
            <a:ext cx="3913234" cy="1045606"/>
            <a:chOff x="0" y="-9525"/>
            <a:chExt cx="5217645" cy="1394141"/>
          </a:xfrm>
        </p:grpSpPr>
        <p:sp>
          <p:nvSpPr>
            <p:cNvPr id="8" name="TextBox 8"/>
            <p:cNvSpPr txBox="1"/>
            <p:nvPr/>
          </p:nvSpPr>
          <p:spPr>
            <a:xfrm>
              <a:off x="0" y="786869"/>
              <a:ext cx="4542489" cy="5977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r>
                <a:rPr lang="en-US" sz="2500" u="none" spc="12">
                  <a:solidFill>
                    <a:srgbClr val="000000"/>
                  </a:solidFill>
                  <a:latin typeface="Fira Sans Light" panose="020B0403050000020004"/>
                </a:rPr>
                <a:t>Front End Leader</a:t>
              </a:r>
              <a:endParaRPr lang="en-US" sz="2500" u="none" spc="12">
                <a:solidFill>
                  <a:srgbClr val="000000"/>
                </a:solidFill>
                <a:latin typeface="Fira Sans Light" panose="020B0403050000020004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083" y="-9525"/>
              <a:ext cx="5198562" cy="71814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 spc="105" dirty="0">
                  <a:solidFill>
                    <a:srgbClr val="1836B2"/>
                  </a:solidFill>
                  <a:latin typeface="Fira Sans Bold Bold" panose="020B0903050000020004"/>
                </a:rPr>
                <a:t>Agyeman Francis</a:t>
              </a:r>
              <a:endParaRPr lang="en-US" sz="3500" u="none" spc="105" dirty="0">
                <a:solidFill>
                  <a:srgbClr val="1836B2"/>
                </a:solidFill>
                <a:latin typeface="Fira Sans Bold Bold" panose="020B0903050000020004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174427" y="7526434"/>
            <a:ext cx="5070601" cy="1070438"/>
            <a:chOff x="-863548" y="-42634"/>
            <a:chExt cx="6760800" cy="142725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786869"/>
              <a:ext cx="4542489" cy="5977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r>
                <a:rPr lang="en-US" sz="2500" u="none" spc="12">
                  <a:solidFill>
                    <a:srgbClr val="000000"/>
                  </a:solidFill>
                  <a:latin typeface="Fira Sans Light" panose="020B0403050000020004"/>
                </a:rPr>
                <a:t>Front End Member</a:t>
              </a:r>
              <a:endParaRPr lang="en-US" sz="2500" u="none" spc="12">
                <a:solidFill>
                  <a:srgbClr val="000000"/>
                </a:solidFill>
                <a:latin typeface="Fira Sans Light" panose="020B0403050000020004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863548" y="-42634"/>
              <a:ext cx="6760800" cy="7181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 spc="105" dirty="0">
                  <a:solidFill>
                    <a:srgbClr val="1836B2"/>
                  </a:solidFill>
                  <a:latin typeface="Fira Sans Bold Bold" panose="020B0903050000020004"/>
                </a:rPr>
                <a:t>Theophilus Asante</a:t>
              </a:r>
              <a:endParaRPr lang="en-US" sz="3500" u="none" spc="105" dirty="0">
                <a:solidFill>
                  <a:srgbClr val="1836B2"/>
                </a:solidFill>
                <a:latin typeface="Fira Sans Bold Bold" panose="020B0903050000020004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3578272" y="1013911"/>
            <a:ext cx="11131456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  <a:spcBef>
                <a:spcPct val="0"/>
              </a:spcBef>
            </a:pPr>
            <a:r>
              <a:rPr lang="en-US" sz="7000" spc="-139">
                <a:solidFill>
                  <a:srgbClr val="1836B2"/>
                </a:solidFill>
                <a:latin typeface="Fira Sans Medium" panose="020B0603050000020004"/>
              </a:rPr>
              <a:t>Meet our Team</a:t>
            </a:r>
            <a:endParaRPr lang="en-US" sz="7000" spc="-139">
              <a:solidFill>
                <a:srgbClr val="1836B2"/>
              </a:solidFill>
              <a:latin typeface="Fira Sans Medium" panose="020B0603050000020004"/>
            </a:endParaRPr>
          </a:p>
        </p:txBody>
      </p:sp>
      <p:pic>
        <p:nvPicPr>
          <p:cNvPr id="21" name="Picture 20" descr="plut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3099435"/>
            <a:ext cx="4422775" cy="4142105"/>
          </a:xfrm>
          <a:prstGeom prst="roundRect">
            <a:avLst/>
          </a:prstGeom>
        </p:spPr>
      </p:pic>
      <p:pic>
        <p:nvPicPr>
          <p:cNvPr id="22" name="Picture 21" descr="IMG_20210124_094845_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2385" y="3234055"/>
            <a:ext cx="4121785" cy="4166870"/>
          </a:xfrm>
          <a:prstGeom prst="roundRect">
            <a:avLst/>
          </a:prstGeom>
        </p:spPr>
      </p:pic>
      <p:pic>
        <p:nvPicPr>
          <p:cNvPr id="23" name="Picture 22" descr="asiedu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305" y="3270250"/>
            <a:ext cx="4027170" cy="4114165"/>
          </a:xfrm>
          <a:prstGeom prst="round2Diag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484456" y="7525482"/>
            <a:ext cx="4556044" cy="1071390"/>
            <a:chOff x="-766119" y="-43904"/>
            <a:chExt cx="6074724" cy="1428520"/>
          </a:xfrm>
        </p:grpSpPr>
        <p:sp>
          <p:nvSpPr>
            <p:cNvPr id="5" name="TextBox 5"/>
            <p:cNvSpPr txBox="1"/>
            <p:nvPr/>
          </p:nvSpPr>
          <p:spPr>
            <a:xfrm>
              <a:off x="0" y="786869"/>
              <a:ext cx="4542489" cy="5977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r>
                <a:rPr lang="en-US" sz="2500" u="none" spc="12" dirty="0">
                  <a:solidFill>
                    <a:srgbClr val="000000"/>
                  </a:solidFill>
                  <a:latin typeface="Fira Sans Light" panose="020B0403050000020004"/>
                </a:rPr>
                <a:t>Front End Member</a:t>
              </a:r>
              <a:endParaRPr lang="en-US" sz="2500" u="none" spc="12" dirty="0">
                <a:solidFill>
                  <a:srgbClr val="000000"/>
                </a:solidFill>
                <a:latin typeface="Fira Sans Light" panose="020B0403050000020004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766119" y="-43904"/>
              <a:ext cx="6074724" cy="7179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 spc="105" dirty="0">
                  <a:solidFill>
                    <a:srgbClr val="1836B2"/>
                  </a:solidFill>
                  <a:latin typeface="Fira Sans Bold Bold" panose="020B0903050000020004"/>
                </a:rPr>
                <a:t>Bright</a:t>
              </a:r>
              <a:endParaRPr lang="en-US" sz="3500" u="none" spc="105" dirty="0">
                <a:solidFill>
                  <a:srgbClr val="1836B2"/>
                </a:solidFill>
                <a:latin typeface="Fira Sans Bold Bold" panose="020B0903050000020004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001207" y="7505479"/>
            <a:ext cx="5070601" cy="1070438"/>
            <a:chOff x="-863548" y="-42634"/>
            <a:chExt cx="6760800" cy="142725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786869"/>
              <a:ext cx="4542489" cy="5977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r>
                <a:rPr lang="en-US" sz="2500" u="none" spc="12">
                  <a:solidFill>
                    <a:srgbClr val="000000"/>
                  </a:solidFill>
                  <a:latin typeface="Fira Sans Light" panose="020B0403050000020004"/>
                </a:rPr>
                <a:t>Front End Member</a:t>
              </a:r>
              <a:endParaRPr lang="en-US" sz="2500" u="none" spc="12">
                <a:solidFill>
                  <a:srgbClr val="000000"/>
                </a:solidFill>
                <a:latin typeface="Fira Sans Light" panose="020B0403050000020004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863548" y="-42634"/>
              <a:ext cx="6760800" cy="7179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 spc="105" dirty="0">
                  <a:solidFill>
                    <a:srgbClr val="1836B2"/>
                  </a:solidFill>
                  <a:latin typeface="Fira Sans Bold Bold" panose="020B0903050000020004"/>
                </a:rPr>
                <a:t>John Kpamsogah </a:t>
              </a:r>
              <a:endParaRPr lang="en-US" sz="3500" u="none" spc="105" dirty="0">
                <a:solidFill>
                  <a:srgbClr val="1836B2"/>
                </a:solidFill>
                <a:latin typeface="Fira Sans Bold Bold" panose="020B0903050000020004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3578272" y="1013911"/>
            <a:ext cx="11131456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  <a:spcBef>
                <a:spcPct val="0"/>
              </a:spcBef>
            </a:pPr>
            <a:r>
              <a:rPr lang="en-US" sz="7000" spc="-139">
                <a:solidFill>
                  <a:srgbClr val="1836B2"/>
                </a:solidFill>
                <a:latin typeface="Fira Sans Medium" panose="020B0603050000020004"/>
              </a:rPr>
              <a:t>Meet our Team</a:t>
            </a:r>
            <a:endParaRPr lang="en-US" sz="7000" spc="-139">
              <a:solidFill>
                <a:srgbClr val="1836B2"/>
              </a:solidFill>
              <a:latin typeface="Fira Sans Medium" panose="020B0603050000020004"/>
            </a:endParaRPr>
          </a:p>
        </p:txBody>
      </p:sp>
      <p:pic>
        <p:nvPicPr>
          <p:cNvPr id="22" name="Picture 21" descr="oseibrigh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00" y="2705100"/>
            <a:ext cx="3987165" cy="4396740"/>
          </a:xfrm>
          <a:prstGeom prst="round1Rect">
            <a:avLst/>
          </a:prstGeom>
        </p:spPr>
      </p:pic>
      <p:pic>
        <p:nvPicPr>
          <p:cNvPr id="24" name="Picture 23" descr="j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800" y="2781300"/>
            <a:ext cx="4184650" cy="4482465"/>
          </a:xfrm>
          <a:prstGeom prst="round2Diag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6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59306" y="1028700"/>
            <a:ext cx="9737102" cy="9547574"/>
            <a:chOff x="0" y="0"/>
            <a:chExt cx="12982803" cy="1273009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t="34026"/>
            <a:stretch>
              <a:fillRect/>
            </a:stretch>
          </p:blipFill>
          <p:spPr>
            <a:xfrm>
              <a:off x="0" y="6357796"/>
              <a:ext cx="11160540" cy="6372302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t="34026"/>
            <a:stretch>
              <a:fillRect/>
            </a:stretch>
          </p:blipFill>
          <p:spPr>
            <a:xfrm>
              <a:off x="1822263" y="0"/>
              <a:ext cx="11160540" cy="6372302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2429455" y="4144977"/>
            <a:ext cx="7242768" cy="1997045"/>
            <a:chOff x="0" y="0"/>
            <a:chExt cx="9657024" cy="266272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95250"/>
              <a:ext cx="9657024" cy="192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000"/>
                </a:lnSpc>
              </a:pPr>
              <a:r>
                <a:rPr lang="en-US" sz="10000" dirty="0">
                  <a:solidFill>
                    <a:srgbClr val="FFFFFF"/>
                  </a:solidFill>
                  <a:latin typeface="Fira Sans Medium Bold" panose="020B0603050000020004"/>
                </a:rPr>
                <a:t>Thank You.</a:t>
              </a:r>
              <a:endParaRPr lang="en-US" sz="10000" dirty="0">
                <a:solidFill>
                  <a:srgbClr val="FFFFFF"/>
                </a:solidFill>
                <a:latin typeface="Fira Sans Medium Bold" panose="020B0603050000020004"/>
              </a:endParaRPr>
            </a:p>
          </p:txBody>
        </p:sp>
        <p:sp>
          <p:nvSpPr>
            <p:cNvPr id="11" name="AutoShape 11"/>
            <p:cNvSpPr/>
            <p:nvPr/>
          </p:nvSpPr>
          <p:spPr>
            <a:xfrm>
              <a:off x="0" y="2624627"/>
              <a:ext cx="9657024" cy="0"/>
            </a:xfrm>
            <a:prstGeom prst="line">
              <a:avLst/>
            </a:prstGeom>
            <a:ln w="38100" cap="rnd">
              <a:solidFill>
                <a:srgbClr val="86C7ED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>
            <a:off x="1295786" y="1258908"/>
            <a:ext cx="1098500" cy="62720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31462" y="1566589"/>
            <a:ext cx="3995120" cy="243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800"/>
              </a:lnSpc>
              <a:spcBef>
                <a:spcPct val="0"/>
              </a:spcBef>
            </a:pPr>
            <a:r>
              <a:rPr lang="en-US" sz="7000" u="none">
                <a:solidFill>
                  <a:srgbClr val="1836B2"/>
                </a:solidFill>
                <a:latin typeface="Fira Sans Medium" panose="020B0603050000020004"/>
              </a:rPr>
              <a:t>Resource </a:t>
            </a:r>
            <a:endParaRPr lang="en-US" sz="7000" u="none">
              <a:solidFill>
                <a:srgbClr val="1836B2"/>
              </a:solidFill>
              <a:latin typeface="Fira Sans Medium" panose="020B0603050000020004"/>
            </a:endParaRPr>
          </a:p>
          <a:p>
            <a:pPr marL="0" lvl="0" indent="0" algn="l">
              <a:lnSpc>
                <a:spcPts val="9800"/>
              </a:lnSpc>
              <a:spcBef>
                <a:spcPct val="0"/>
              </a:spcBef>
            </a:pPr>
            <a:r>
              <a:rPr lang="en-US" sz="7000" u="none">
                <a:solidFill>
                  <a:srgbClr val="1836B2"/>
                </a:solidFill>
                <a:latin typeface="Fira Sans Medium" panose="020B0603050000020004"/>
              </a:rPr>
              <a:t>Page</a:t>
            </a:r>
            <a:endParaRPr lang="en-US" sz="7000" u="none">
              <a:solidFill>
                <a:srgbClr val="1836B2"/>
              </a:solidFill>
              <a:latin typeface="Fira Sans Medium" panose="020B0603050000020004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631462" y="6471051"/>
            <a:ext cx="3995120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00"/>
              </a:lnSpc>
              <a:spcBef>
                <a:spcPct val="0"/>
              </a:spcBef>
            </a:pPr>
            <a:r>
              <a:rPr lang="en-US" sz="2500" u="none" spc="12">
                <a:solidFill>
                  <a:srgbClr val="000000"/>
                </a:solidFill>
                <a:latin typeface="Fira Sans Light" panose="020B0403050000020004"/>
              </a:rPr>
              <a:t>Use these icons and illustrations in your</a:t>
            </a:r>
            <a:endParaRPr lang="en-US" sz="2500" u="none" spc="12">
              <a:solidFill>
                <a:srgbClr val="000000"/>
              </a:solidFill>
              <a:latin typeface="Fira Sans Light" panose="020B0403050000020004"/>
            </a:endParaRPr>
          </a:p>
          <a:p>
            <a:pPr marL="0" lvl="0" indent="0">
              <a:lnSpc>
                <a:spcPts val="3500"/>
              </a:lnSpc>
              <a:spcBef>
                <a:spcPct val="0"/>
              </a:spcBef>
            </a:pPr>
            <a:r>
              <a:rPr lang="en-US" sz="2500" u="none" spc="12">
                <a:solidFill>
                  <a:srgbClr val="000000"/>
                </a:solidFill>
                <a:latin typeface="Fira Sans Light" panose="020B0403050000020004"/>
              </a:rPr>
              <a:t>Canva Presentation.</a:t>
            </a:r>
            <a:endParaRPr lang="en-US" sz="2500" u="none" spc="12">
              <a:solidFill>
                <a:srgbClr val="000000"/>
              </a:solidFill>
              <a:latin typeface="Fira Sans Light" panose="020B0403050000020004"/>
            </a:endParaRPr>
          </a:p>
          <a:p>
            <a:pPr marL="0" lvl="0" indent="0">
              <a:lnSpc>
                <a:spcPts val="3500"/>
              </a:lnSpc>
              <a:spcBef>
                <a:spcPct val="0"/>
              </a:spcBef>
            </a:pPr>
            <a:r>
              <a:rPr lang="en-US" sz="2500" u="none" spc="12">
                <a:solidFill>
                  <a:srgbClr val="000000"/>
                </a:solidFill>
                <a:latin typeface="Fira Sans Light" panose="020B0403050000020004"/>
              </a:rPr>
              <a:t>Happy designing!</a:t>
            </a:r>
            <a:endParaRPr lang="en-US" sz="2500" u="none" spc="12">
              <a:solidFill>
                <a:srgbClr val="000000"/>
              </a:solidFill>
              <a:latin typeface="Fira Sans Light" panose="020B0403050000020004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7815659" y="1699939"/>
            <a:ext cx="749691" cy="76927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322092" y="1699939"/>
            <a:ext cx="629405" cy="76927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756421" y="1743678"/>
            <a:ext cx="1024553" cy="68179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2476160" y="1769581"/>
            <a:ext cx="769986" cy="62998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2331156" y="3216871"/>
            <a:ext cx="1059994" cy="67454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0931427" y="3216871"/>
            <a:ext cx="674541" cy="67454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9299524" y="3216871"/>
            <a:ext cx="674541" cy="67454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7708639" y="3278164"/>
            <a:ext cx="963731" cy="55195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13985087" y="1638300"/>
            <a:ext cx="805905" cy="76927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7862637" y="4581553"/>
            <a:ext cx="655735" cy="65573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>
            <a:off x="10878373" y="4519095"/>
            <a:ext cx="780651" cy="780651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>
            <a:fillRect/>
          </a:stretch>
        </p:blipFill>
        <p:spPr>
          <a:xfrm>
            <a:off x="9291889" y="4519095"/>
            <a:ext cx="689811" cy="78065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>
            <a:fillRect/>
          </a:stretch>
        </p:blipFill>
        <p:spPr>
          <a:xfrm>
            <a:off x="12572573" y="4531517"/>
            <a:ext cx="577161" cy="75580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>
            <a:fillRect/>
          </a:stretch>
        </p:blipFill>
        <p:spPr>
          <a:xfrm>
            <a:off x="14123508" y="4531517"/>
            <a:ext cx="529064" cy="755806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>
            <a:fillRect/>
          </a:stretch>
        </p:blipFill>
        <p:spPr>
          <a:xfrm>
            <a:off x="7829412" y="6007924"/>
            <a:ext cx="722185" cy="722185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>
            <a:fillRect/>
          </a:stretch>
        </p:blipFill>
        <p:spPr>
          <a:xfrm>
            <a:off x="12494950" y="7404641"/>
            <a:ext cx="732406" cy="665824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>
            <a:fillRect/>
          </a:stretch>
        </p:blipFill>
        <p:spPr>
          <a:xfrm>
            <a:off x="10876638" y="7493051"/>
            <a:ext cx="784120" cy="489006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rcRect/>
          <a:stretch>
            <a:fillRect/>
          </a:stretch>
        </p:blipFill>
        <p:spPr>
          <a:xfrm>
            <a:off x="7815659" y="7488111"/>
            <a:ext cx="749691" cy="498886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rcRect/>
          <a:stretch>
            <a:fillRect/>
          </a:stretch>
        </p:blipFill>
        <p:spPr>
          <a:xfrm>
            <a:off x="9408795" y="7363226"/>
            <a:ext cx="455999" cy="748655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/>
          <a:stretch>
            <a:fillRect/>
          </a:stretch>
        </p:blipFill>
        <p:spPr>
          <a:xfrm>
            <a:off x="12528241" y="6036105"/>
            <a:ext cx="665824" cy="665824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>
            <a:fillRect/>
          </a:stretch>
        </p:blipFill>
        <p:spPr>
          <a:xfrm>
            <a:off x="10923725" y="5985713"/>
            <a:ext cx="689946" cy="766607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rcRect/>
          <a:stretch>
            <a:fillRect/>
          </a:stretch>
        </p:blipFill>
        <p:spPr>
          <a:xfrm>
            <a:off x="9303883" y="6036105"/>
            <a:ext cx="665824" cy="665824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rcRect/>
          <a:stretch>
            <a:fillRect/>
          </a:stretch>
        </p:blipFill>
        <p:spPr>
          <a:xfrm>
            <a:off x="14055514" y="6036491"/>
            <a:ext cx="665051" cy="665051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rcRect/>
          <a:stretch>
            <a:fillRect/>
          </a:stretch>
        </p:blipFill>
        <p:spPr>
          <a:xfrm>
            <a:off x="14047279" y="7396793"/>
            <a:ext cx="681521" cy="681521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rcRect/>
          <a:stretch>
            <a:fillRect/>
          </a:stretch>
        </p:blipFill>
        <p:spPr>
          <a:xfrm>
            <a:off x="15512317" y="1788180"/>
            <a:ext cx="740987" cy="59279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>
            <a:fillRect/>
          </a:stretch>
        </p:blipFill>
        <p:spPr>
          <a:xfrm>
            <a:off x="15512317" y="7484944"/>
            <a:ext cx="740987" cy="505218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rcRect/>
          <a:stretch>
            <a:fillRect/>
          </a:stretch>
        </p:blipFill>
        <p:spPr>
          <a:xfrm>
            <a:off x="15611750" y="6020692"/>
            <a:ext cx="542120" cy="696649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rcRect/>
          <a:stretch>
            <a:fillRect/>
          </a:stretch>
        </p:blipFill>
        <p:spPr>
          <a:xfrm>
            <a:off x="15505687" y="3205817"/>
            <a:ext cx="754246" cy="696649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rcRect/>
          <a:stretch>
            <a:fillRect/>
          </a:stretch>
        </p:blipFill>
        <p:spPr>
          <a:xfrm>
            <a:off x="15604151" y="4561095"/>
            <a:ext cx="557319" cy="696649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rcRect/>
          <a:stretch>
            <a:fillRect/>
          </a:stretch>
        </p:blipFill>
        <p:spPr>
          <a:xfrm>
            <a:off x="14039715" y="3205817"/>
            <a:ext cx="696649" cy="696649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72000" y="5918825"/>
            <a:ext cx="4200924" cy="3204319"/>
            <a:chOff x="-761957" y="-25743"/>
            <a:chExt cx="5601233" cy="4272427"/>
          </a:xfrm>
        </p:grpSpPr>
        <p:sp>
          <p:nvSpPr>
            <p:cNvPr id="3" name="TextBox 3"/>
            <p:cNvSpPr txBox="1"/>
            <p:nvPr/>
          </p:nvSpPr>
          <p:spPr>
            <a:xfrm>
              <a:off x="-1" y="-9525"/>
              <a:ext cx="4839277" cy="4256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2800" dirty="0">
                  <a:latin typeface="Fira Sans Light" panose="020B0403050000020004" pitchFamily="34" charset="0"/>
                </a:rPr>
                <a:t>A member of the group, once recorded struggles in his freelance projects while working with a team of developers.</a:t>
              </a:r>
              <a:r>
                <a:rPr lang="en-US" sz="2800" u="none" spc="15" dirty="0">
                  <a:solidFill>
                    <a:srgbClr val="000000"/>
                  </a:solidFill>
                  <a:latin typeface="Fira Sans Light" panose="020B0403050000020004" pitchFamily="34" charset="0"/>
                </a:rPr>
                <a:t>.</a:t>
              </a:r>
              <a:endParaRPr lang="en-US" sz="2800" u="none" spc="15" dirty="0">
                <a:solidFill>
                  <a:srgbClr val="000000"/>
                </a:solidFill>
                <a:latin typeface="Fira Sans Light" panose="020B0403050000020004" pitchFamily="34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761957" y="-25743"/>
              <a:ext cx="4839277" cy="7207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 panose="020B0903050000020004"/>
                </a:rPr>
                <a:t>1.</a:t>
              </a:r>
              <a:endParaRPr lang="en-US" sz="3500" spc="105" dirty="0">
                <a:solidFill>
                  <a:srgbClr val="1836B2"/>
                </a:solidFill>
                <a:latin typeface="Fira Sans Bold Bold" panose="020B0903050000020004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020333" y="5901556"/>
            <a:ext cx="4200923" cy="3192155"/>
            <a:chOff x="-750233" y="-48769"/>
            <a:chExt cx="5601233" cy="4256207"/>
          </a:xfrm>
        </p:grpSpPr>
        <p:sp>
          <p:nvSpPr>
            <p:cNvPr id="6" name="TextBox 6"/>
            <p:cNvSpPr txBox="1"/>
            <p:nvPr/>
          </p:nvSpPr>
          <p:spPr>
            <a:xfrm>
              <a:off x="11723" y="-48769"/>
              <a:ext cx="4839277" cy="4256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2800" dirty="0">
                  <a:latin typeface="Fira Sans Light" panose="020B0403050000020004" pitchFamily="34" charset="0"/>
                </a:rPr>
                <a:t>The team always had issues when they were working on a feature. They could not tell when the feature was done.</a:t>
              </a:r>
              <a:endParaRPr lang="en-US" sz="2800" dirty="0">
                <a:latin typeface="Fira Sans Light" panose="020B0403050000020004" pitchFamily="34" charset="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-750233" y="-25743"/>
              <a:ext cx="4839277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 panose="020B0903050000020004"/>
                </a:rPr>
                <a:t>2.</a:t>
              </a:r>
              <a:endParaRPr lang="en-US" sz="3500" spc="105" dirty="0">
                <a:solidFill>
                  <a:srgbClr val="1836B2"/>
                </a:solidFill>
                <a:latin typeface="Fira Sans Bold Bold" panose="020B0903050000020004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92073" y="1260073"/>
            <a:ext cx="11132246" cy="2259326"/>
            <a:chOff x="0" y="95250"/>
            <a:chExt cx="14842995" cy="301243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95250"/>
              <a:ext cx="14842995" cy="192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000"/>
                </a:lnSpc>
              </a:pPr>
              <a:r>
                <a:rPr lang="en-US" sz="10000">
                  <a:solidFill>
                    <a:srgbClr val="1836B2"/>
                  </a:solidFill>
                  <a:latin typeface="Fira Sans Medium Bold" panose="020B0603050000020004"/>
                </a:rPr>
                <a:t>Problem</a:t>
              </a:r>
              <a:endParaRPr lang="en-US" sz="10000">
                <a:solidFill>
                  <a:srgbClr val="1836B2"/>
                </a:solidFill>
                <a:latin typeface="Fira Sans Medium Bold" panose="020B0603050000020004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270019"/>
              <a:ext cx="14842995" cy="837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6600" b="1" spc="15" dirty="0">
                  <a:solidFill>
                    <a:srgbClr val="000000"/>
                  </a:solidFill>
                  <a:latin typeface="Fira Sans Light" panose="020B0403050000020004"/>
                </a:rPr>
                <a:t>How did we get here?</a:t>
              </a:r>
              <a:endParaRPr lang="en-US" sz="6600" b="1" spc="15" dirty="0">
                <a:solidFill>
                  <a:srgbClr val="000000"/>
                </a:solidFill>
                <a:latin typeface="Fira Sans Light" panose="020B0403050000020004"/>
              </a:endParaRPr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11510949" y="4914900"/>
            <a:ext cx="780651" cy="780651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>
            <a:off x="16160800" y="1188635"/>
            <a:ext cx="1098500" cy="627207"/>
          </a:xfrm>
          <a:prstGeom prst="rect">
            <a:avLst/>
          </a:prstGeom>
        </p:spPr>
      </p:pic>
      <p:pic>
        <p:nvPicPr>
          <p:cNvPr id="18" name="Picture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5996402" y="4914900"/>
            <a:ext cx="780651" cy="78065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77387" y="1335160"/>
            <a:ext cx="6996727" cy="1095835"/>
            <a:chOff x="-23448" y="-9525"/>
            <a:chExt cx="9328970" cy="1461113"/>
          </a:xfrm>
        </p:grpSpPr>
        <p:sp>
          <p:nvSpPr>
            <p:cNvPr id="3" name="TextBox 3"/>
            <p:cNvSpPr txBox="1"/>
            <p:nvPr/>
          </p:nvSpPr>
          <p:spPr>
            <a:xfrm>
              <a:off x="-23448" y="777044"/>
              <a:ext cx="9305522" cy="6745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000000"/>
                  </a:solidFill>
                  <a:latin typeface="Fira Sans Light" panose="020B0403050000020004"/>
                </a:rPr>
                <a:t>Software solution.</a:t>
              </a:r>
              <a:endParaRPr lang="en-US" sz="3000" spc="15" dirty="0">
                <a:solidFill>
                  <a:srgbClr val="000000"/>
                </a:solidFill>
                <a:latin typeface="Fira Sans Light" panose="020B0403050000020004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9305522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 panose="020B0903050000020004"/>
                </a:rPr>
                <a:t>Solution type</a:t>
              </a:r>
              <a:endParaRPr lang="en-US" sz="3500" spc="105" dirty="0">
                <a:solidFill>
                  <a:srgbClr val="1836B2"/>
                </a:solidFill>
                <a:latin typeface="Fira Sans Bold Bold" panose="020B0903050000020004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671526" y="3542290"/>
            <a:ext cx="7002587" cy="1601949"/>
            <a:chOff x="-31262" y="-928446"/>
            <a:chExt cx="9336783" cy="2135931"/>
          </a:xfrm>
        </p:grpSpPr>
        <p:sp>
          <p:nvSpPr>
            <p:cNvPr id="6" name="TextBox 6"/>
            <p:cNvSpPr txBox="1"/>
            <p:nvPr/>
          </p:nvSpPr>
          <p:spPr>
            <a:xfrm>
              <a:off x="-31262" y="-185204"/>
              <a:ext cx="9305522" cy="1392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000000"/>
                  </a:solidFill>
                  <a:latin typeface="Fira Sans Light" panose="020B0403050000020004"/>
                </a:rPr>
                <a:t>Team members can effectively collaborate and work on projects.</a:t>
              </a:r>
              <a:endParaRPr lang="en-US" sz="3000" spc="15" dirty="0">
                <a:solidFill>
                  <a:srgbClr val="000000"/>
                </a:solidFill>
                <a:latin typeface="Fira Sans Light" panose="020B0403050000020004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-1" y="-928446"/>
              <a:ext cx="9305522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 panose="020B0903050000020004"/>
                </a:rPr>
                <a:t>Reason for solution</a:t>
              </a:r>
              <a:endParaRPr lang="en-US" sz="3500" spc="105" dirty="0">
                <a:solidFill>
                  <a:srgbClr val="1836B2"/>
                </a:solidFill>
                <a:latin typeface="Fira Sans Bold Bold" panose="020B0903050000020004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671525" y="6086061"/>
            <a:ext cx="7002588" cy="2123670"/>
            <a:chOff x="-31264" y="-1398513"/>
            <a:chExt cx="9336785" cy="2831559"/>
          </a:xfrm>
        </p:grpSpPr>
        <p:sp>
          <p:nvSpPr>
            <p:cNvPr id="9" name="TextBox 9"/>
            <p:cNvSpPr txBox="1"/>
            <p:nvPr/>
          </p:nvSpPr>
          <p:spPr>
            <a:xfrm>
              <a:off x="-31264" y="-677788"/>
              <a:ext cx="9305522" cy="2110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000000"/>
                  </a:solidFill>
                  <a:latin typeface="Fira Sans Light" panose="020B0403050000020004"/>
                </a:rPr>
                <a:t>The solution will allow project managers to delegate tasks amongst contributors of a project.</a:t>
              </a:r>
              <a:endParaRPr lang="en-US" sz="3000" spc="15" dirty="0">
                <a:solidFill>
                  <a:srgbClr val="000000"/>
                </a:solidFill>
                <a:latin typeface="Fira Sans Light" panose="020B0403050000020004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1" y="-1398513"/>
              <a:ext cx="9305522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 panose="020B0903050000020004"/>
                </a:rPr>
                <a:t>What will the solution offer</a:t>
              </a:r>
              <a:endParaRPr lang="en-US" sz="3500" spc="105" dirty="0">
                <a:solidFill>
                  <a:srgbClr val="1836B2"/>
                </a:solidFill>
                <a:latin typeface="Fira Sans Bold Bold" panose="020B0903050000020004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92072" y="2463040"/>
            <a:ext cx="6075527" cy="2198156"/>
            <a:chOff x="-1" y="95250"/>
            <a:chExt cx="8100703" cy="293087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95250"/>
              <a:ext cx="5695264" cy="192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000"/>
                </a:lnSpc>
              </a:pPr>
              <a:r>
                <a:rPr lang="en-US" sz="10000">
                  <a:solidFill>
                    <a:srgbClr val="1836B2"/>
                  </a:solidFill>
                  <a:latin typeface="Fira Sans Medium Bold" panose="020B0603050000020004"/>
                </a:rPr>
                <a:t>Utopia</a:t>
              </a:r>
              <a:endParaRPr lang="en-US" sz="10000">
                <a:solidFill>
                  <a:srgbClr val="1836B2"/>
                </a:solidFill>
                <a:latin typeface="Fira Sans Medium Bold" panose="020B0603050000020004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1" y="2270020"/>
              <a:ext cx="8100703" cy="7561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4800" spc="15" dirty="0">
                  <a:solidFill>
                    <a:srgbClr val="000000"/>
                  </a:solidFill>
                  <a:latin typeface="Fira Sans Bold Bold" panose="020B0903050000020004" charset="0"/>
                </a:rPr>
                <a:t>What we seek to do.</a:t>
              </a:r>
              <a:endParaRPr lang="en-US" sz="4800" spc="15" dirty="0">
                <a:solidFill>
                  <a:srgbClr val="000000"/>
                </a:solidFill>
                <a:latin typeface="Fira Sans Bold Bold" panose="020B0903050000020004" charset="0"/>
              </a:endParaRPr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t="34026"/>
          <a:stretch>
            <a:fillRect/>
          </a:stretch>
        </p:blipFill>
        <p:spPr>
          <a:xfrm>
            <a:off x="1392073" y="1028700"/>
            <a:ext cx="1098500" cy="627207"/>
          </a:xfrm>
          <a:prstGeom prst="rect">
            <a:avLst/>
          </a:prstGeom>
        </p:spPr>
      </p:pic>
      <p:pic>
        <p:nvPicPr>
          <p:cNvPr id="18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292422" y="1342303"/>
            <a:ext cx="1024553" cy="681793"/>
          </a:xfrm>
          <a:prstGeom prst="rect">
            <a:avLst/>
          </a:prstGeom>
        </p:spPr>
      </p:pic>
      <p:pic>
        <p:nvPicPr>
          <p:cNvPr id="19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401745" y="3608384"/>
            <a:ext cx="805905" cy="7692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475244" y="6023421"/>
            <a:ext cx="732406" cy="6658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66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39207" y="1104900"/>
            <a:ext cx="6280690" cy="12763931"/>
            <a:chOff x="0" y="0"/>
            <a:chExt cx="5001260" cy="101638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1"/>
              <a:stretch>
                <a:fillRect l="-45" r="-40" b="1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2"/>
              <a:stretch>
                <a:fillRect l="-12645" t="2841" r="-12786" b="4693"/>
              </a:stretch>
            </a:blip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>
            <a:off x="4139021" y="2466094"/>
            <a:ext cx="1281063" cy="731445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9880605" y="2730199"/>
            <a:ext cx="8610163" cy="4901951"/>
            <a:chOff x="0" y="95251"/>
            <a:chExt cx="11480217" cy="6535934"/>
          </a:xfrm>
        </p:grpSpPr>
        <p:sp>
          <p:nvSpPr>
            <p:cNvPr id="7" name="TextBox 7"/>
            <p:cNvSpPr txBox="1"/>
            <p:nvPr/>
          </p:nvSpPr>
          <p:spPr>
            <a:xfrm>
              <a:off x="0" y="95251"/>
              <a:ext cx="8649945" cy="37617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000"/>
                </a:lnSpc>
              </a:pPr>
              <a:r>
                <a:rPr lang="en-US" sz="10000" dirty="0">
                  <a:solidFill>
                    <a:srgbClr val="FFFFFF"/>
                  </a:solidFill>
                  <a:latin typeface="Fira Sans Medium Bold" panose="020B0603050000020004"/>
                </a:rPr>
                <a:t>Our</a:t>
              </a:r>
              <a:endParaRPr lang="en-US" sz="10000" dirty="0">
                <a:solidFill>
                  <a:srgbClr val="FFFFFF"/>
                </a:solidFill>
                <a:latin typeface="Fira Sans Medium Bold" panose="020B0603050000020004"/>
              </a:endParaRPr>
            </a:p>
            <a:p>
              <a:pPr>
                <a:lnSpc>
                  <a:spcPts val="11000"/>
                </a:lnSpc>
              </a:pPr>
              <a:r>
                <a:rPr lang="en-US" sz="10000" dirty="0">
                  <a:solidFill>
                    <a:srgbClr val="FFFFFF"/>
                  </a:solidFill>
                  <a:latin typeface="Fira Sans Medium Bold" panose="020B0603050000020004"/>
                </a:rPr>
                <a:t>Product</a:t>
              </a:r>
              <a:endParaRPr lang="en-US" sz="10000" dirty="0">
                <a:solidFill>
                  <a:srgbClr val="FFFFFF"/>
                </a:solidFill>
                <a:latin typeface="Fira Sans Medium Bold" panose="020B0603050000020004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238496"/>
              <a:ext cx="8649945" cy="1392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FFFFFF"/>
                  </a:solidFill>
                  <a:latin typeface="Fira Sans Light" panose="020B0403050000020004"/>
                </a:rPr>
                <a:t>Let’s show you the world you’ve always dreamt of.</a:t>
              </a:r>
              <a:endParaRPr lang="en-US" sz="3000" spc="15" dirty="0">
                <a:solidFill>
                  <a:srgbClr val="FFFFFF"/>
                </a:solidFill>
                <a:latin typeface="Fira Sans Light" panose="020B0403050000020004"/>
              </a:endParaRPr>
            </a:p>
          </p:txBody>
        </p:sp>
        <p:sp>
          <p:nvSpPr>
            <p:cNvPr id="9" name="AutoShape 9"/>
            <p:cNvSpPr/>
            <p:nvPr/>
          </p:nvSpPr>
          <p:spPr>
            <a:xfrm rot="-10800000">
              <a:off x="0" y="4572402"/>
              <a:ext cx="11480217" cy="0"/>
            </a:xfrm>
            <a:prstGeom prst="line">
              <a:avLst/>
            </a:prstGeom>
            <a:ln w="38100" cap="rnd">
              <a:solidFill>
                <a:srgbClr val="86C7ED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6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1397" y="1382785"/>
            <a:ext cx="7564327" cy="1186946"/>
            <a:chOff x="0" y="-9525"/>
            <a:chExt cx="10085769" cy="1582594"/>
          </a:xfrm>
        </p:grpSpPr>
        <p:sp>
          <p:nvSpPr>
            <p:cNvPr id="3" name="TextBox 3"/>
            <p:cNvSpPr txBox="1"/>
            <p:nvPr/>
          </p:nvSpPr>
          <p:spPr>
            <a:xfrm>
              <a:off x="0" y="898525"/>
              <a:ext cx="10085769" cy="6745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FFFFFF"/>
                  </a:solidFill>
                  <a:latin typeface="Fira Sans Light" panose="020B0403050000020004"/>
                </a:rPr>
                <a:t>A responsive web application</a:t>
              </a:r>
              <a:endParaRPr lang="en-US" sz="3000" spc="15" dirty="0">
                <a:solidFill>
                  <a:srgbClr val="FFFFFF"/>
                </a:solidFill>
                <a:latin typeface="Fira Sans Light" panose="020B0403050000020004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0085769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FFFFFF"/>
                  </a:solidFill>
                  <a:latin typeface="Fira Sans Bold Bold" panose="020B0903050000020004"/>
                </a:rPr>
                <a:t>1.</a:t>
              </a:r>
              <a:endParaRPr lang="en-US" sz="3500" spc="105" dirty="0">
                <a:solidFill>
                  <a:srgbClr val="FFFFFF"/>
                </a:solidFill>
                <a:latin typeface="Fira Sans Bold Bold" panose="020B0903050000020004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340729" y="3111573"/>
            <a:ext cx="7564327" cy="1725555"/>
            <a:chOff x="0" y="-9525"/>
            <a:chExt cx="10085769" cy="2300739"/>
          </a:xfrm>
        </p:grpSpPr>
        <p:sp>
          <p:nvSpPr>
            <p:cNvPr id="6" name="TextBox 6"/>
            <p:cNvSpPr txBox="1"/>
            <p:nvPr/>
          </p:nvSpPr>
          <p:spPr>
            <a:xfrm>
              <a:off x="0" y="898525"/>
              <a:ext cx="10085769" cy="1392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FFFFFF"/>
                  </a:solidFill>
                  <a:latin typeface="Fira Sans Light" panose="020B0403050000020004"/>
                </a:rPr>
                <a:t>Feature to enable project managers create projects.</a:t>
              </a:r>
              <a:endParaRPr lang="en-US" sz="3000" spc="15" dirty="0">
                <a:solidFill>
                  <a:srgbClr val="FFFFFF"/>
                </a:solidFill>
                <a:latin typeface="Fira Sans Light" panose="020B0403050000020004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10085769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FFFFFF"/>
                  </a:solidFill>
                  <a:latin typeface="Fira Sans Bold Bold" panose="020B0903050000020004"/>
                </a:rPr>
                <a:t>2.</a:t>
              </a:r>
              <a:endParaRPr lang="en-US" sz="3500" spc="105" dirty="0">
                <a:solidFill>
                  <a:srgbClr val="FFFFFF"/>
                </a:solidFill>
                <a:latin typeface="Fira Sans Bold Bold" panose="020B0903050000020004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291397" y="5449873"/>
            <a:ext cx="7564327" cy="1725555"/>
            <a:chOff x="0" y="-9525"/>
            <a:chExt cx="10085769" cy="2300739"/>
          </a:xfrm>
        </p:grpSpPr>
        <p:sp>
          <p:nvSpPr>
            <p:cNvPr id="9" name="TextBox 9"/>
            <p:cNvSpPr txBox="1"/>
            <p:nvPr/>
          </p:nvSpPr>
          <p:spPr>
            <a:xfrm>
              <a:off x="0" y="898525"/>
              <a:ext cx="10085769" cy="1392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FFFFFF"/>
                  </a:solidFill>
                  <a:latin typeface="Fira Sans Light" panose="020B0403050000020004"/>
                </a:rPr>
                <a:t>Addition of tasks by project managers and contributors.</a:t>
              </a:r>
              <a:endParaRPr lang="en-US" sz="3000" spc="15" dirty="0">
                <a:solidFill>
                  <a:srgbClr val="FFFFFF"/>
                </a:solidFill>
                <a:latin typeface="Fira Sans Light" panose="020B0403050000020004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10085769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FFFFFF"/>
                  </a:solidFill>
                  <a:latin typeface="Fira Sans Bold Bold" panose="020B0903050000020004"/>
                </a:rPr>
                <a:t>3.</a:t>
              </a:r>
              <a:endParaRPr lang="en-US" sz="3500" spc="105" dirty="0">
                <a:solidFill>
                  <a:srgbClr val="FFFFFF"/>
                </a:solidFill>
                <a:latin typeface="Fira Sans Bold Bold" panose="020B0903050000020004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12252" y="1334170"/>
            <a:ext cx="5293348" cy="2675593"/>
            <a:chOff x="0" y="95251"/>
            <a:chExt cx="7057798" cy="356745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95251"/>
              <a:ext cx="7057798" cy="188085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000"/>
                </a:lnSpc>
              </a:pPr>
              <a:r>
                <a:rPr lang="en-US" sz="10000" dirty="0">
                  <a:solidFill>
                    <a:srgbClr val="FFFFFF"/>
                  </a:solidFill>
                  <a:latin typeface="Fira Sans Medium Bold" panose="020B0603050000020004"/>
                </a:rPr>
                <a:t>Features</a:t>
              </a:r>
              <a:endParaRPr lang="en-US" sz="10000" dirty="0">
                <a:solidFill>
                  <a:srgbClr val="FFFFFF"/>
                </a:solidFill>
                <a:latin typeface="Fira Sans Medium Bold" panose="020B0603050000020004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270018"/>
              <a:ext cx="5937410" cy="1392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FFFFFF"/>
                  </a:solidFill>
                  <a:latin typeface="Fira Sans Light" panose="020B0403050000020004"/>
                </a:rPr>
                <a:t>What our solution has to offer.</a:t>
              </a:r>
              <a:endParaRPr lang="en-US" sz="3000" spc="15" dirty="0">
                <a:solidFill>
                  <a:srgbClr val="FFFFFF"/>
                </a:solidFill>
                <a:latin typeface="Fira Sans Light" panose="020B0403050000020004"/>
              </a:endParaRPr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t="34026"/>
          <a:stretch>
            <a:fillRect/>
          </a:stretch>
        </p:blipFill>
        <p:spPr>
          <a:xfrm flipH="1">
            <a:off x="-2053973" y="6773437"/>
            <a:ext cx="8370405" cy="4779226"/>
          </a:xfrm>
          <a:prstGeom prst="rect">
            <a:avLst/>
          </a:prstGeom>
        </p:spPr>
      </p:pic>
      <p:grpSp>
        <p:nvGrpSpPr>
          <p:cNvPr id="15" name="Group 8"/>
          <p:cNvGrpSpPr/>
          <p:nvPr/>
        </p:nvGrpSpPr>
        <p:grpSpPr>
          <a:xfrm>
            <a:off x="9291396" y="7717270"/>
            <a:ext cx="7564327" cy="1725555"/>
            <a:chOff x="0" y="-9525"/>
            <a:chExt cx="10085769" cy="2300739"/>
          </a:xfrm>
        </p:grpSpPr>
        <p:sp>
          <p:nvSpPr>
            <p:cNvPr id="16" name="TextBox 9"/>
            <p:cNvSpPr txBox="1"/>
            <p:nvPr/>
          </p:nvSpPr>
          <p:spPr>
            <a:xfrm>
              <a:off x="0" y="898525"/>
              <a:ext cx="10085769" cy="1392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FFFFFF"/>
                  </a:solidFill>
                  <a:latin typeface="Fira Sans Light" panose="020B0403050000020004"/>
                </a:rPr>
                <a:t>Report system that summarizes activities of contributors of a project.</a:t>
              </a:r>
              <a:endParaRPr lang="en-US" sz="3000" spc="15" dirty="0">
                <a:solidFill>
                  <a:srgbClr val="FFFFFF"/>
                </a:solidFill>
                <a:latin typeface="Fira Sans Light" panose="020B0403050000020004"/>
              </a:endParaRPr>
            </a:p>
          </p:txBody>
        </p:sp>
        <p:sp>
          <p:nvSpPr>
            <p:cNvPr id="17" name="TextBox 10"/>
            <p:cNvSpPr txBox="1"/>
            <p:nvPr/>
          </p:nvSpPr>
          <p:spPr>
            <a:xfrm>
              <a:off x="0" y="-9525"/>
              <a:ext cx="10085769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FFFFFF"/>
                  </a:solidFill>
                  <a:latin typeface="Fira Sans Bold Bold" panose="020B0903050000020004"/>
                </a:rPr>
                <a:t>4.</a:t>
              </a:r>
              <a:endParaRPr lang="en-US" sz="3500" spc="105" dirty="0">
                <a:solidFill>
                  <a:srgbClr val="FFFFFF"/>
                </a:solidFill>
                <a:latin typeface="Fira Sans Bold Bold" panose="020B0903050000020004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66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696200" y="2764605"/>
            <a:ext cx="9374594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000"/>
              </a:lnSpc>
            </a:pPr>
            <a:r>
              <a:rPr lang="en-US" sz="10000" dirty="0">
                <a:solidFill>
                  <a:srgbClr val="FFFFFF"/>
                </a:solidFill>
                <a:latin typeface="Fira Sans Medium Bold" panose="020B0603050000020004"/>
              </a:rPr>
              <a:t>Product implementation</a:t>
            </a:r>
            <a:endParaRPr lang="en-US" sz="10000" dirty="0">
              <a:solidFill>
                <a:srgbClr val="FFFFFF"/>
              </a:solidFill>
              <a:latin typeface="Fira Sans Medium Bold" panose="020B0603050000020004"/>
            </a:endParaRP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4858654" y="-680491"/>
            <a:ext cx="11774707" cy="10196366"/>
            <a:chOff x="0" y="0"/>
            <a:chExt cx="4282440" cy="3708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1"/>
              <a:stretch>
                <a:fillRect t="-6202" r="-37778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3524297" y="9515874"/>
            <a:ext cx="15252699" cy="1542251"/>
            <a:chOff x="0" y="0"/>
            <a:chExt cx="53129492" cy="53721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3129495" cy="5372100"/>
            </a:xfrm>
            <a:custGeom>
              <a:avLst/>
              <a:gdLst/>
              <a:ahLst/>
              <a:cxnLst/>
              <a:rect l="l" t="t" r="r" b="b"/>
              <a:pathLst>
                <a:path w="53129495" h="5372100">
                  <a:moveTo>
                    <a:pt x="5157882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578824" y="5372100"/>
                  </a:lnTo>
                  <a:lnTo>
                    <a:pt x="53129495" y="2686050"/>
                  </a:lnTo>
                  <a:lnTo>
                    <a:pt x="5157882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>
            <a:off x="16160800" y="1028700"/>
            <a:ext cx="1098500" cy="62720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5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550154" y="1028700"/>
            <a:ext cx="13004046" cy="5109917"/>
            <a:chOff x="0" y="-2432368"/>
            <a:chExt cx="17338726" cy="6813221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2432368"/>
              <a:ext cx="17338726" cy="3761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000"/>
                </a:lnSpc>
              </a:pPr>
              <a:r>
                <a:rPr lang="en-US" sz="10000" dirty="0">
                  <a:solidFill>
                    <a:srgbClr val="1836B2"/>
                  </a:solidFill>
                  <a:latin typeface="Fira Sans Medium Bold" panose="020B0603050000020004"/>
                </a:rPr>
                <a:t>Software </a:t>
              </a:r>
              <a:endParaRPr lang="en-US" sz="10000" dirty="0">
                <a:solidFill>
                  <a:srgbClr val="1836B2"/>
                </a:solidFill>
                <a:latin typeface="Fira Sans Medium Bold" panose="020B0603050000020004"/>
              </a:endParaRPr>
            </a:p>
            <a:p>
              <a:pPr>
                <a:lnSpc>
                  <a:spcPts val="11000"/>
                </a:lnSpc>
              </a:pPr>
              <a:r>
                <a:rPr lang="en-US" sz="10000" dirty="0">
                  <a:solidFill>
                    <a:srgbClr val="1836B2"/>
                  </a:solidFill>
                  <a:latin typeface="Fira Sans Medium Bold" panose="020B0603050000020004"/>
                </a:rPr>
                <a:t>Development Process</a:t>
              </a:r>
              <a:endParaRPr lang="en-US" sz="10000" dirty="0">
                <a:solidFill>
                  <a:srgbClr val="1836B2"/>
                </a:solidFill>
                <a:latin typeface="Fira Sans Medium Bold" panose="020B0603050000020004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2270019"/>
              <a:ext cx="12766727" cy="21108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000000"/>
                  </a:solidFill>
                  <a:latin typeface="Fira Sans Light" panose="020B0403050000020004"/>
                </a:rPr>
                <a:t>Our software was developed based on the agile methodology coupled with inspirations from the waterfall model.</a:t>
              </a:r>
              <a:endParaRPr lang="en-US" sz="3000" spc="15" dirty="0">
                <a:solidFill>
                  <a:srgbClr val="000000"/>
                </a:solidFill>
                <a:latin typeface="Fira Sans Light" panose="020B0403050000020004"/>
              </a:endParaRPr>
            </a:p>
          </p:txBody>
        </p:sp>
      </p:grpSp>
      <p:pic>
        <p:nvPicPr>
          <p:cNvPr id="30" name="Picture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t="34026"/>
          <a:stretch>
            <a:fillRect/>
          </a:stretch>
        </p:blipFill>
        <p:spPr>
          <a:xfrm>
            <a:off x="12038446" y="-2389613"/>
            <a:ext cx="8370405" cy="477922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9200" y="3634063"/>
            <a:ext cx="10146603" cy="3697106"/>
            <a:chOff x="-187194" y="3132412"/>
            <a:chExt cx="13528804" cy="4929471"/>
          </a:xfrm>
        </p:grpSpPr>
        <p:sp>
          <p:nvSpPr>
            <p:cNvPr id="3" name="TextBox 3"/>
            <p:cNvSpPr txBox="1"/>
            <p:nvPr/>
          </p:nvSpPr>
          <p:spPr>
            <a:xfrm>
              <a:off x="-187194" y="3132412"/>
              <a:ext cx="13528804" cy="37617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000"/>
                </a:lnSpc>
              </a:pPr>
              <a:r>
                <a:rPr lang="en-US" sz="10000" dirty="0">
                  <a:solidFill>
                    <a:srgbClr val="1836B2"/>
                  </a:solidFill>
                  <a:latin typeface="Fira Sans Medium Bold" panose="020B0603050000020004"/>
                </a:rPr>
                <a:t>Architecture and Stack</a:t>
              </a:r>
              <a:endParaRPr lang="en-US" sz="10000" dirty="0">
                <a:solidFill>
                  <a:srgbClr val="1836B2"/>
                </a:solidFill>
                <a:latin typeface="Fira Sans Medium Bold" panose="020B0603050000020004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187194" y="7278592"/>
              <a:ext cx="12598136" cy="783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5400" b="1" spc="15" dirty="0">
                  <a:solidFill>
                    <a:srgbClr val="000000"/>
                  </a:solidFill>
                  <a:latin typeface="Fira Sans Light" panose="020B0403050000020004"/>
                </a:rPr>
                <a:t>How did we build this?</a:t>
              </a:r>
              <a:endParaRPr lang="en-US" sz="5400" b="1" spc="15" dirty="0">
                <a:solidFill>
                  <a:srgbClr val="000000"/>
                </a:solidFill>
                <a:latin typeface="Fira Sans Light" panose="020B0403050000020004"/>
              </a:endParaRP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t="34026"/>
          <a:stretch>
            <a:fillRect/>
          </a:stretch>
        </p:blipFill>
        <p:spPr>
          <a:xfrm>
            <a:off x="12038446" y="-2389613"/>
            <a:ext cx="8370405" cy="4779226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819201" y="2321485"/>
            <a:ext cx="341236" cy="295542"/>
            <a:chOff x="0" y="0"/>
            <a:chExt cx="6202680" cy="5372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2527862" y="2106200"/>
            <a:ext cx="5714493" cy="2693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dirty="0">
                <a:latin typeface="Fira Sans Light" panose="020B0403050000020004" pitchFamily="34" charset="0"/>
              </a:rPr>
              <a:t>The solution is intended to be a </a:t>
            </a:r>
            <a:r>
              <a:rPr lang="en-US" sz="3600" b="1" dirty="0">
                <a:latin typeface="Fira Sans Light" panose="020B0403050000020004" pitchFamily="34" charset="0"/>
              </a:rPr>
              <a:t>decoupled web app</a:t>
            </a:r>
            <a:r>
              <a:rPr lang="en-US" sz="3600" dirty="0">
                <a:latin typeface="Fira Sans Light" panose="020B0403050000020004" pitchFamily="34" charset="0"/>
              </a:rPr>
              <a:t>. This will have a backend implemented in the </a:t>
            </a:r>
            <a:r>
              <a:rPr lang="en-US" sz="3600" b="1" dirty="0">
                <a:latin typeface="Fira Sans Light" panose="020B0403050000020004" pitchFamily="34" charset="0"/>
              </a:rPr>
              <a:t>REST</a:t>
            </a:r>
            <a:r>
              <a:rPr lang="en-US" sz="3600" dirty="0">
                <a:latin typeface="Fira Sans Light" panose="020B0403050000020004" pitchFamily="34" charset="0"/>
              </a:rPr>
              <a:t> architecture.</a:t>
            </a:r>
            <a:endParaRPr lang="en-US" sz="3600" spc="15" dirty="0">
              <a:solidFill>
                <a:srgbClr val="000000"/>
              </a:solidFill>
              <a:latin typeface="Fira Sans Light" panose="020B0403050000020004" pitchFamily="34" charset="0"/>
            </a:endParaRPr>
          </a:p>
        </p:txBody>
      </p:sp>
      <p:grpSp>
        <p:nvGrpSpPr>
          <p:cNvPr id="7" name="Group 7"/>
          <p:cNvGrpSpPr/>
          <p:nvPr/>
        </p:nvGrpSpPr>
        <p:grpSpPr>
          <a:xfrm rot="-10800000">
            <a:off x="1819201" y="6546088"/>
            <a:ext cx="341236" cy="295542"/>
            <a:chOff x="0" y="0"/>
            <a:chExt cx="6202680" cy="53721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2504416" y="6274632"/>
            <a:ext cx="5714493" cy="161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4000" dirty="0">
                <a:latin typeface="Fira Sans Light" panose="020B0403050000020004" pitchFamily="34" charset="0"/>
              </a:rPr>
              <a:t>The front end will consume this data from the </a:t>
            </a:r>
            <a:r>
              <a:rPr lang="en-US" sz="4000" b="1" dirty="0">
                <a:latin typeface="Fira Sans Light" panose="020B0403050000020004" pitchFamily="34" charset="0"/>
              </a:rPr>
              <a:t>REST</a:t>
            </a:r>
            <a:r>
              <a:rPr lang="en-US" sz="4000" dirty="0">
                <a:latin typeface="Fira Sans Light" panose="020B0403050000020004" pitchFamily="34" charset="0"/>
              </a:rPr>
              <a:t> backend.</a:t>
            </a:r>
            <a:endParaRPr lang="en-US" sz="4000" spc="15" dirty="0">
              <a:solidFill>
                <a:srgbClr val="000000"/>
              </a:solidFill>
              <a:latin typeface="Fira Sans Light" panose="020B0403050000020004" pitchFamily="34" charset="0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14" name="Group 14"/>
          <p:cNvGrpSpPr/>
          <p:nvPr/>
        </p:nvGrpSpPr>
        <p:grpSpPr>
          <a:xfrm rot="-10800000">
            <a:off x="10045645" y="2321486"/>
            <a:ext cx="341236" cy="295542"/>
            <a:chOff x="0" y="0"/>
            <a:chExt cx="6202680" cy="53721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0780495" y="2106200"/>
            <a:ext cx="5714493" cy="2169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4000" b="1" dirty="0">
                <a:latin typeface="Fira Sans Light" panose="020B0403050000020004" pitchFamily="34" charset="0"/>
              </a:rPr>
              <a:t>Flask</a:t>
            </a:r>
            <a:r>
              <a:rPr lang="en-US" sz="4000" dirty="0">
                <a:latin typeface="Fira Sans Light" panose="020B0403050000020004" pitchFamily="34" charset="0"/>
              </a:rPr>
              <a:t>, a python web framework was chosen for our backend implementation.</a:t>
            </a:r>
            <a:endParaRPr lang="en-US" sz="4000" spc="15" dirty="0">
              <a:solidFill>
                <a:srgbClr val="000000"/>
              </a:solidFill>
              <a:latin typeface="Fira Sans Light" panose="020B0403050000020004" pitchFamily="34" charset="0"/>
            </a:endParaRPr>
          </a:p>
        </p:txBody>
      </p:sp>
      <p:grpSp>
        <p:nvGrpSpPr>
          <p:cNvPr id="19" name="Group 19"/>
          <p:cNvGrpSpPr/>
          <p:nvPr/>
        </p:nvGrpSpPr>
        <p:grpSpPr>
          <a:xfrm rot="-10800000">
            <a:off x="10045645" y="6546088"/>
            <a:ext cx="341236" cy="295542"/>
            <a:chOff x="0" y="0"/>
            <a:chExt cx="6202680" cy="53721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0780495" y="6054627"/>
            <a:ext cx="5714493" cy="2155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4000" b="1" dirty="0" err="1">
                <a:latin typeface="Fira Sans Light" panose="020B0403050000020004" pitchFamily="34" charset="0"/>
              </a:rPr>
              <a:t>Vuejs</a:t>
            </a:r>
            <a:r>
              <a:rPr lang="en-US" sz="4000" dirty="0">
                <a:latin typeface="Fira Sans Light" panose="020B0403050000020004" pitchFamily="34" charset="0"/>
              </a:rPr>
              <a:t>, a </a:t>
            </a:r>
            <a:r>
              <a:rPr lang="en-US" sz="4000" dirty="0" err="1">
                <a:latin typeface="Fira Sans Light" panose="020B0403050000020004" pitchFamily="34" charset="0"/>
              </a:rPr>
              <a:t>javascript</a:t>
            </a:r>
            <a:r>
              <a:rPr lang="en-US" sz="4000" dirty="0">
                <a:latin typeface="Fira Sans Light" panose="020B0403050000020004" pitchFamily="34" charset="0"/>
              </a:rPr>
              <a:t> framework was chosen for the implementation of our frontend.</a:t>
            </a:r>
            <a:endParaRPr lang="en-US" sz="4000" dirty="0">
              <a:latin typeface="Fira Sans Light" panose="020B0403050000020004" pitchFamily="34" charset="0"/>
            </a:endParaRPr>
          </a:p>
        </p:txBody>
      </p:sp>
      <p:pic>
        <p:nvPicPr>
          <p:cNvPr id="24" name="Picture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t="34026"/>
          <a:stretch>
            <a:fillRect/>
          </a:stretch>
        </p:blipFill>
        <p:spPr>
          <a:xfrm>
            <a:off x="11963400" y="-3521926"/>
            <a:ext cx="8370405" cy="477922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2169</Words>
  <Application>WPS Presentation</Application>
  <PresentationFormat>Custom</PresentationFormat>
  <Paragraphs>148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9" baseType="lpstr">
      <vt:lpstr>Arial</vt:lpstr>
      <vt:lpstr>SimSun</vt:lpstr>
      <vt:lpstr>Wingdings</vt:lpstr>
      <vt:lpstr>Fira Sans Light</vt:lpstr>
      <vt:lpstr>Fira Sans Medium Bold</vt:lpstr>
      <vt:lpstr>Fira Sans Light</vt:lpstr>
      <vt:lpstr>Fira Sans Bold Bold</vt:lpstr>
      <vt:lpstr>Fira Sans Bold Bold</vt:lpstr>
      <vt:lpstr>Fira Sans Medium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NANA KWAME</dc:creator>
  <cp:lastModifiedBy>THEOPHILUS</cp:lastModifiedBy>
  <cp:revision>6</cp:revision>
  <dcterms:created xsi:type="dcterms:W3CDTF">2006-08-16T00:00:00Z</dcterms:created>
  <dcterms:modified xsi:type="dcterms:W3CDTF">2021-09-27T08:45:59Z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4ABC5C3A29AA46EF801B3622D6908C06</vt:lpwstr>
  </property>
  <property fmtid="{D5CDD505-2E9C-101B-9397-08002B2CF9AE}" pid="3" name="KSOProductBuildVer">
    <vt:lpwstr>1033-11.2.0.10323</vt:lpwstr>
  </property>
</Properties>
</file>